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53"/>
  </p:notesMasterIdLst>
  <p:sldIdLst>
    <p:sldId id="256" r:id="rId2"/>
    <p:sldId id="258" r:id="rId3"/>
    <p:sldId id="257" r:id="rId4"/>
    <p:sldId id="259" r:id="rId5"/>
    <p:sldId id="260" r:id="rId6"/>
    <p:sldId id="261" r:id="rId7"/>
    <p:sldId id="265" r:id="rId8"/>
    <p:sldId id="262" r:id="rId9"/>
    <p:sldId id="308" r:id="rId10"/>
    <p:sldId id="299" r:id="rId11"/>
    <p:sldId id="309" r:id="rId12"/>
    <p:sldId id="305" r:id="rId13"/>
    <p:sldId id="327" r:id="rId14"/>
    <p:sldId id="328" r:id="rId15"/>
    <p:sldId id="310" r:id="rId16"/>
    <p:sldId id="276" r:id="rId17"/>
    <p:sldId id="340" r:id="rId18"/>
    <p:sldId id="341" r:id="rId19"/>
    <p:sldId id="342" r:id="rId20"/>
    <p:sldId id="343" r:id="rId21"/>
    <p:sldId id="344" r:id="rId22"/>
    <p:sldId id="345" r:id="rId23"/>
    <p:sldId id="325" r:id="rId24"/>
    <p:sldId id="316" r:id="rId25"/>
    <p:sldId id="333" r:id="rId26"/>
    <p:sldId id="335" r:id="rId27"/>
    <p:sldId id="336" r:id="rId28"/>
    <p:sldId id="337" r:id="rId29"/>
    <p:sldId id="338" r:id="rId30"/>
    <p:sldId id="334" r:id="rId31"/>
    <p:sldId id="280" r:id="rId32"/>
    <p:sldId id="326" r:id="rId33"/>
    <p:sldId id="281" r:id="rId34"/>
    <p:sldId id="282" r:id="rId35"/>
    <p:sldId id="283" r:id="rId36"/>
    <p:sldId id="284" r:id="rId37"/>
    <p:sldId id="285" r:id="rId38"/>
    <p:sldId id="286" r:id="rId39"/>
    <p:sldId id="339" r:id="rId40"/>
    <p:sldId id="287" r:id="rId41"/>
    <p:sldId id="288" r:id="rId42"/>
    <p:sldId id="317" r:id="rId43"/>
    <p:sldId id="318" r:id="rId44"/>
    <p:sldId id="319" r:id="rId45"/>
    <p:sldId id="320" r:id="rId46"/>
    <p:sldId id="321" r:id="rId47"/>
    <p:sldId id="332" r:id="rId48"/>
    <p:sldId id="322" r:id="rId49"/>
    <p:sldId id="330" r:id="rId50"/>
    <p:sldId id="323" r:id="rId51"/>
    <p:sldId id="324" r:id="rId52"/>
  </p:sldIdLst>
  <p:sldSz cx="12192000" cy="6858000"/>
  <p:notesSz cx="6858000" cy="9144000"/>
  <p:embeddedFontLst>
    <p:embeddedFont>
      <p:font typeface="Calibri" panose="020F0502020204030204" pitchFamily="34" charset="0"/>
      <p:regular r:id="rId54"/>
      <p:bold r:id="rId55"/>
      <p:italic r:id="rId56"/>
      <p:boldItalic r:id="rId57"/>
    </p:embeddedFont>
    <p:embeddedFont>
      <p:font typeface="Arial Black" panose="020B0A04020102020204" pitchFamily="34" charset="0"/>
      <p:bold r:id="rId58"/>
    </p:embeddedFont>
    <p:embeddedFont>
      <p:font typeface="宋体" panose="02010600030101010101" pitchFamily="2" charset="-122"/>
      <p:regular r:id="rId5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韋任 陳" initials="韋任" lastIdx="1" clrIdx="0">
    <p:extLst>
      <p:ext uri="{19B8F6BF-5375-455C-9EA6-DF929625EA0E}">
        <p15:presenceInfo xmlns:p15="http://schemas.microsoft.com/office/powerpoint/2012/main" userId="41a562ba98524f4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629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11405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2.fntdata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font" Target="fonts/font1.fntdata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4.fntdata"/><Relationship Id="rId61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3.fntdata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92540609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145721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Shape 3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Shape 33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890816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現在人們開始知道數據</a:t>
            </a: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資料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是有價值的，</a:t>
            </a: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有些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珍貴資料是要用錢去買的</a:t>
            </a:r>
          </a:p>
          <a:p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但是我們使用網路爬蟲技術，就可以</a:t>
            </a: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到正式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網站，把所要的資料爬下來</a:t>
            </a:r>
          </a:p>
          <a:p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為確保資料的正確性，所有股價都是由證交所</a:t>
            </a: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YAHOO</a:t>
            </a: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美國股市這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zh-TW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個網站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的正式資料爬取下來的</a:t>
            </a:r>
          </a:p>
          <a:p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zh-TW" altLang="zh-TW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什麼是網路爬蟲</a:t>
            </a:r>
          </a:p>
          <a:p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網路爬蟲，又稱網路蜘蛛，是用</a:t>
            </a:r>
            <a:r>
              <a:rPr lang="en-US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python</a:t>
            </a:r>
            <a:r>
              <a:rPr lang="zh-TW" altLang="zh-TW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套件寫的網路資料爬取程式，能夠在短時間內，一次性把需要重複步驟又耗時下載的重要資料下載下來</a:t>
            </a:r>
          </a:p>
          <a:p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4281488" y="10155238"/>
            <a:ext cx="3276600" cy="536575"/>
          </a:xfrm>
          <a:prstGeom prst="rect">
            <a:avLst/>
          </a:prstGeom>
        </p:spPr>
        <p:txBody>
          <a:bodyPr/>
          <a:lstStyle/>
          <a:p>
            <a:fld id="{DE20A391-7C3C-4944-A7AB-3EDA12E3A490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830643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Shape 3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7" name="Shape 3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4091301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Shape 3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3" name="Shape 3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847273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Shape 3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" name="Shape 37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722391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447150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Shape 3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" name="Shape 37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692875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Shape 4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Shape 41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925976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Shape 4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Shape 43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065059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Shape 4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5" name="Shape 4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487009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9399336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Shape 4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" name="Shape 45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1147406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Shape 4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" name="Shape 4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7876175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Shape 4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2" name="Shape 47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9160265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Shape 47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Shape 4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751980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Shape 53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Shape 5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718632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Shape 5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" name="Shape 5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551020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Shape 5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1" name="Shape 5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0579215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Shape 5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2" name="Shape 5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4408624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Shape 5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3" name="Shape 57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85981575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Shape 5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3" name="Shape 57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9140931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Shape 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6267658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Shape 5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2" name="Shape 5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66785942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Shape 59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Shape 5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067437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Shape 5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7" name="Shape 5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4425666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Shape 10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076052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Shape 1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787570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Shape 1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001491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Shape 17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652720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Shape 12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782065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Shape 1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574910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標題及物件" type="obj">
  <p:cSld name="OBJECT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含標題的圖片" type="picTx">
  <p:cSld name="PICTURE_WITH_CAPTION_TEXT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9" name="Shape 69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3" name="Shape 7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直排標題及文字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8" name="Shape 7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兩項物件" type="twoObj">
  <p:cSld name="TWO_OBJECTS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標題投影片" type="title">
  <p:cSld name="TITLE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" name="Shape 2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只有標題" type="titleOnly">
  <p:cSld name="TITLE_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空白" type="blank">
  <p:cSld name="BLANK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標題及直排文字" type="vertTx">
  <p:cSld name="VERTICAL_TEX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章節標題" type="secHead">
  <p:cSld name="SECTION_HEADER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比對" type="twoTxTwoObj">
  <p:cSld name="TWO_OBJECTS_WITH_TEXT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含標題的內容" type="objTx">
  <p:cSld name="OBJECT_WITH_CAPTION_TEXT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31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6" name="Shape 6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91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Shape 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Shape 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2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7.png"/><Relationship Id="rId5" Type="http://schemas.openxmlformats.org/officeDocument/2006/relationships/image" Target="../media/image36.jpg"/><Relationship Id="rId4" Type="http://schemas.openxmlformats.org/officeDocument/2006/relationships/image" Target="../media/image3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pdfs.semanticscholar.org/c178/3bbd4853d29f9b6c9ef22ef7e2444f260db9.pdf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researchgate.net/profile/Ziniu_Hu/publication/321604413_Listening_to_Chaotic_Whispers_A_Deep_Learning_Framework_for_News-oriented_Stock_Trend_Prediction/links/5a2adf3745851552ae7a828e/Listening-to-Chaotic-Whispers-A-Deep-Learning-Framework-for-News-oriented-Stock-Trend-Prediction.pdf?origin=publication_detail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jp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84"/>
          <p:cNvSpPr txBox="1">
            <a:spLocks/>
          </p:cNvSpPr>
          <p:nvPr/>
        </p:nvSpPr>
        <p:spPr>
          <a:xfrm>
            <a:off x="765048" y="2011680"/>
            <a:ext cx="10515600" cy="457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lt1"/>
              </a:buClr>
            </a:pPr>
            <a:r>
              <a:rPr lang="zh-TW" altLang="en-US" sz="9600" b="1" dirty="0" smtClean="0">
                <a:solidFill>
                  <a:schemeClr val="accent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智富</a:t>
            </a:r>
            <a:endParaRPr lang="en-US" altLang="zh-TW" sz="9600" b="1" dirty="0" smtClean="0">
              <a:solidFill>
                <a:schemeClr val="accent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>
              <a:buClr>
                <a:schemeClr val="lt1"/>
              </a:buClr>
            </a:pPr>
            <a:endParaRPr lang="en-US" altLang="zh-TW" sz="96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0" y="2517719"/>
            <a:ext cx="121920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buClr>
                <a:schemeClr val="lt1"/>
              </a:buClr>
            </a:pPr>
            <a:r>
              <a:rPr lang="zh-TW" altLang="en-US" sz="36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利用人工</a:t>
            </a:r>
            <a:r>
              <a:rPr lang="zh-TW" altLang="en-US" sz="3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智</a:t>
            </a:r>
            <a:r>
              <a:rPr lang="zh-TW" altLang="en-US" sz="36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慧</a:t>
            </a:r>
            <a:endParaRPr lang="en-US" altLang="zh-TW" sz="3600" b="1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>
              <a:lnSpc>
                <a:spcPct val="150000"/>
              </a:lnSpc>
              <a:buClr>
                <a:schemeClr val="lt1"/>
              </a:buClr>
            </a:pPr>
            <a:r>
              <a:rPr lang="zh-TW" altLang="en-US" sz="36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提供 </a:t>
            </a:r>
            <a:endParaRPr lang="en-US" altLang="zh-TW" sz="3600" b="1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>
              <a:lnSpc>
                <a:spcPct val="150000"/>
              </a:lnSpc>
              <a:buClr>
                <a:schemeClr val="lt1"/>
              </a:buClr>
            </a:pPr>
            <a:r>
              <a:rPr lang="zh-TW" altLang="en-US" sz="3600" b="1" u="sng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股市</a:t>
            </a:r>
            <a:r>
              <a:rPr lang="zh-TW" altLang="en-US" sz="3600" b="1" u="sng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資訊</a:t>
            </a:r>
            <a:r>
              <a:rPr lang="zh-TW" altLang="en-US" sz="36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zh-TW" altLang="en-US" sz="36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、</a:t>
            </a:r>
            <a:r>
              <a:rPr lang="zh-TW" altLang="en-US" sz="3600" b="1" u="sng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走勢預測 </a:t>
            </a:r>
            <a:r>
              <a:rPr lang="zh-TW" altLang="en-US" sz="36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與 </a:t>
            </a:r>
            <a:r>
              <a:rPr lang="zh-TW" altLang="en-US" sz="3600" b="1" u="sng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買賣點</a:t>
            </a:r>
            <a:r>
              <a:rPr lang="zh-TW" altLang="en-US" sz="36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en-US" altLang="zh-TW" sz="3600" b="1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>
              <a:lnSpc>
                <a:spcPct val="150000"/>
              </a:lnSpc>
              <a:buClr>
                <a:schemeClr val="lt1"/>
              </a:buClr>
            </a:pPr>
            <a:r>
              <a:rPr lang="zh-TW" altLang="en-US" sz="36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來創造額外的財</a:t>
            </a:r>
            <a:r>
              <a:rPr lang="zh-TW" altLang="en-US" sz="36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富</a:t>
            </a:r>
            <a:endParaRPr lang="en-US" altLang="zh-TW" sz="3600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>
              <a:buClr>
                <a:schemeClr val="lt1"/>
              </a:buClr>
            </a:pPr>
            <a:endParaRPr lang="zh-TW" altLang="en-US" sz="36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sz="6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智富</a:t>
            </a:r>
            <a:endParaRPr lang="zh-TW" altLang="en-US" sz="6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2538984" y="2175795"/>
            <a:ext cx="7766304" cy="1566297"/>
          </a:xfrm>
        </p:spPr>
        <p:txBody>
          <a:bodyPr/>
          <a:lstStyle/>
          <a:p>
            <a:pPr marL="50800" indent="0">
              <a:buNone/>
            </a:pPr>
            <a:endParaRPr lang="en-US" altLang="zh-TW" dirty="0"/>
          </a:p>
          <a:p>
            <a:pPr marL="50800" indent="0">
              <a:buNone/>
            </a:pPr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利用 </a:t>
            </a:r>
            <a:r>
              <a:rPr lang="zh-TW" altLang="en-US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聊天機器人</a:t>
            </a:r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提供給客戶即時資訊</a:t>
            </a:r>
            <a:endParaRPr lang="en-US" altLang="zh-TW" dirty="0"/>
          </a:p>
          <a:p>
            <a:pPr marL="50800" indent="0">
              <a:buNone/>
            </a:pPr>
            <a:endParaRPr lang="zh-TW" alt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idx="2"/>
          </p:nvPr>
        </p:nvSpPr>
        <p:spPr>
          <a:xfrm>
            <a:off x="2538984" y="4706010"/>
            <a:ext cx="8814816" cy="1356462"/>
          </a:xfrm>
        </p:spPr>
        <p:txBody>
          <a:bodyPr/>
          <a:lstStyle/>
          <a:p>
            <a:pPr marL="50800" indent="0">
              <a:buNone/>
            </a:pPr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利用</a:t>
            </a:r>
            <a:r>
              <a:rPr lang="zh-TW" altLang="en-US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歷史資訊</a:t>
            </a:r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消息面、技術面 </a:t>
            </a:r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與 </a:t>
            </a:r>
            <a:r>
              <a:rPr lang="zh-TW" altLang="en-US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深度學習</a:t>
            </a:r>
            <a:endParaRPr lang="en-US" altLang="zh-TW" b="1" u="sng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50800" indent="0">
              <a:buNone/>
            </a:pPr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 進行股市的</a:t>
            </a:r>
            <a:r>
              <a:rPr lang="zh-TW" altLang="en-US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漲跌預測</a:t>
            </a:r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、</a:t>
            </a:r>
            <a:r>
              <a:rPr lang="zh-TW" altLang="en-US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回測買賣點</a:t>
            </a:r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。</a:t>
            </a:r>
            <a:endParaRPr lang="zh-TW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288036" y="1821852"/>
            <a:ext cx="26563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zh-TW" altLang="en-US" sz="40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資訊</a:t>
            </a:r>
            <a:endParaRPr lang="zh-TW" altLang="en-US" sz="4000" b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288036" y="3998124"/>
            <a:ext cx="26563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zh-TW" altLang="en-US" sz="4000" b="1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買賣</a:t>
            </a:r>
            <a:r>
              <a:rPr lang="zh-TW" altLang="en-US" sz="40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點</a:t>
            </a:r>
          </a:p>
        </p:txBody>
      </p:sp>
    </p:spTree>
    <p:extLst>
      <p:ext uri="{BB962C8B-B14F-4D97-AF65-F5344CB8AC3E}">
        <p14:creationId xmlns:p14="http://schemas.microsoft.com/office/powerpoint/2010/main" val="20320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橢圓 4"/>
          <p:cNvSpPr/>
          <p:nvPr/>
        </p:nvSpPr>
        <p:spPr>
          <a:xfrm>
            <a:off x="175260" y="299115"/>
            <a:ext cx="6089904" cy="5930646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/>
          <p:cNvSpPr txBox="1"/>
          <p:nvPr/>
        </p:nvSpPr>
        <p:spPr>
          <a:xfrm>
            <a:off x="2455164" y="1818678"/>
            <a:ext cx="1734312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8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資訊</a:t>
            </a:r>
            <a:endParaRPr lang="zh-TW" altLang="en-US" sz="8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3" name="直線單箭頭接點 2"/>
          <p:cNvCxnSpPr>
            <a:stCxn id="5" idx="6"/>
            <a:endCxn id="4" idx="2"/>
          </p:cNvCxnSpPr>
          <p:nvPr/>
        </p:nvCxnSpPr>
        <p:spPr>
          <a:xfrm flipV="1">
            <a:off x="6265164" y="1818678"/>
            <a:ext cx="1997964" cy="14457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橢圓 3"/>
          <p:cNvSpPr/>
          <p:nvPr/>
        </p:nvSpPr>
        <p:spPr>
          <a:xfrm>
            <a:off x="8263128" y="299115"/>
            <a:ext cx="3328416" cy="3039126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8307324" y="946639"/>
            <a:ext cx="3486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免登入的系統</a:t>
            </a:r>
            <a:endParaRPr lang="en-US" altLang="zh-TW" sz="3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TW" alt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來提供</a:t>
            </a:r>
            <a:r>
              <a:rPr lang="zh-TW" altLang="en-US" sz="3200" b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聊天機器人</a:t>
            </a:r>
            <a:r>
              <a:rPr lang="zh-TW" alt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的服務</a:t>
            </a:r>
            <a:endParaRPr lang="zh-TW" alt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0" name="直線單箭頭接點 9"/>
          <p:cNvCxnSpPr>
            <a:endCxn id="9" idx="1"/>
          </p:cNvCxnSpPr>
          <p:nvPr/>
        </p:nvCxnSpPr>
        <p:spPr>
          <a:xfrm>
            <a:off x="6089904" y="3638931"/>
            <a:ext cx="2075688" cy="168211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橢圓 13"/>
          <p:cNvSpPr/>
          <p:nvPr/>
        </p:nvSpPr>
        <p:spPr>
          <a:xfrm>
            <a:off x="8263128" y="3677412"/>
            <a:ext cx="3523488" cy="3118455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/>
          <p:cNvSpPr txBox="1"/>
          <p:nvPr/>
        </p:nvSpPr>
        <p:spPr>
          <a:xfrm>
            <a:off x="8165592" y="4289994"/>
            <a:ext cx="386791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利用收集來的</a:t>
            </a:r>
            <a:r>
              <a:rPr lang="zh-TW" altLang="en-US" sz="3200" b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消息面</a:t>
            </a:r>
            <a:r>
              <a:rPr lang="zh-TW" altLang="en-US" sz="32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新聞</a:t>
            </a:r>
            <a:r>
              <a:rPr lang="zh-TW" alt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資料</a:t>
            </a:r>
            <a:endParaRPr lang="en-US" altLang="zh-TW" sz="3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TW" alt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來</a:t>
            </a:r>
            <a:r>
              <a:rPr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做</a:t>
            </a:r>
            <a:r>
              <a:rPr lang="zh-TW" altLang="en-US" sz="3200" b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語意分析股票走勢</a:t>
            </a:r>
            <a:endParaRPr lang="zh-TW" altLang="en-US" sz="3200" b="1" u="sng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24119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  <p:bldP spid="14" grpId="0" animBg="1"/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37"/>
          <p:cNvSpPr txBox="1"/>
          <p:nvPr/>
        </p:nvSpPr>
        <p:spPr>
          <a:xfrm>
            <a:off x="0" y="2706624"/>
            <a:ext cx="12192000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8000" b="1" i="0" u="none" strike="noStrike" cap="none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聊天機器人</a:t>
            </a:r>
            <a:endParaRPr sz="8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0158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 txBox="1"/>
          <p:nvPr/>
        </p:nvSpPr>
        <p:spPr>
          <a:xfrm>
            <a:off x="0" y="0"/>
            <a:ext cx="12192000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lang="zh-TW" altLang="en-US" sz="54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  <a:sym typeface="Calibri"/>
              </a:rPr>
              <a:t>即時與歷史資訊查詢服務</a:t>
            </a:r>
            <a:endParaRPr sz="1400" b="0" i="0" u="none" strike="noStrike" cap="none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Arial"/>
            </a:endParaRPr>
          </a:p>
        </p:txBody>
      </p:sp>
      <p:sp>
        <p:nvSpPr>
          <p:cNvPr id="4" name="文字版面配置區 2"/>
          <p:cNvSpPr>
            <a:spLocks noGrp="1"/>
          </p:cNvSpPr>
          <p:nvPr>
            <p:ph type="body" idx="1"/>
          </p:nvPr>
        </p:nvSpPr>
        <p:spPr>
          <a:xfrm>
            <a:off x="1789248" y="1289090"/>
            <a:ext cx="10515600" cy="4351338"/>
          </a:xfrm>
        </p:spPr>
        <p:txBody>
          <a:bodyPr/>
          <a:lstStyle/>
          <a:p>
            <a:pPr>
              <a:buNone/>
            </a:pPr>
            <a:r>
              <a:rPr lang="zh-TW" altLang="en-US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聊天機器人形式</a:t>
            </a:r>
            <a:endParaRPr lang="en-US" altLang="zh-TW" b="1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TW" b="1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TW" altLang="en-US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互動式問答</a:t>
            </a:r>
            <a:endParaRPr lang="en-US" altLang="zh-TW" b="1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zh-TW" b="1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TW" altLang="en-US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結合</a:t>
            </a:r>
            <a:r>
              <a:rPr lang="en-US" altLang="zh-TW" b="1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dialogflow</a:t>
            </a:r>
            <a:r>
              <a:rPr lang="zh-TW" altLang="en-US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TW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API</a:t>
            </a:r>
            <a:r>
              <a:rPr lang="zh-TW" altLang="en-US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，可回應使用者輸入的關鍵字</a:t>
            </a:r>
            <a:endParaRPr lang="zh-TW" altLang="en-US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圖片 4" descr="chatbot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6142" y="4024607"/>
            <a:ext cx="4273314" cy="2833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726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endParaRPr lang="en-US" altLang="zh-TW" sz="7200" dirty="0" smtClean="0">
              <a:solidFill>
                <a:schemeClr val="bg1"/>
              </a:solidFill>
            </a:endParaRPr>
          </a:p>
          <a:p>
            <a:pPr marL="50800" indent="0" algn="ctr">
              <a:buNone/>
            </a:pPr>
            <a:r>
              <a:rPr lang="zh-TW" altLang="en-US" sz="72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實機</a:t>
            </a:r>
            <a:r>
              <a:rPr lang="en-US" altLang="zh-TW" sz="72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DEMO</a:t>
            </a:r>
            <a:endParaRPr lang="zh-TW" altLang="en-US" sz="72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11664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橢圓 4"/>
          <p:cNvSpPr/>
          <p:nvPr/>
        </p:nvSpPr>
        <p:spPr>
          <a:xfrm>
            <a:off x="0" y="673608"/>
            <a:ext cx="6089904" cy="5930646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/>
          <p:cNvSpPr txBox="1"/>
          <p:nvPr/>
        </p:nvSpPr>
        <p:spPr>
          <a:xfrm>
            <a:off x="2450592" y="2082195"/>
            <a:ext cx="1734312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8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資訊</a:t>
            </a:r>
            <a:endParaRPr lang="zh-TW" altLang="en-US" sz="8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3" name="直線單箭頭接點 2"/>
          <p:cNvCxnSpPr>
            <a:stCxn id="5" idx="6"/>
            <a:endCxn id="4" idx="2"/>
          </p:cNvCxnSpPr>
          <p:nvPr/>
        </p:nvCxnSpPr>
        <p:spPr>
          <a:xfrm flipV="1">
            <a:off x="6089904" y="1818678"/>
            <a:ext cx="2173224" cy="18202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橢圓 3"/>
          <p:cNvSpPr/>
          <p:nvPr/>
        </p:nvSpPr>
        <p:spPr>
          <a:xfrm>
            <a:off x="8263128" y="299115"/>
            <a:ext cx="3328416" cy="3039126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8307324" y="946639"/>
            <a:ext cx="3486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免登入的系統</a:t>
            </a:r>
            <a:endParaRPr lang="en-US" altLang="zh-TW" sz="3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TW" alt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來提供</a:t>
            </a:r>
            <a:r>
              <a:rPr lang="zh-TW" altLang="en-US" sz="3200" b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聊天機器人</a:t>
            </a:r>
            <a:r>
              <a:rPr lang="zh-TW" alt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的服務</a:t>
            </a:r>
            <a:endParaRPr lang="zh-TW" alt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0" name="直線單箭頭接點 9"/>
          <p:cNvCxnSpPr>
            <a:endCxn id="9" idx="1"/>
          </p:cNvCxnSpPr>
          <p:nvPr/>
        </p:nvCxnSpPr>
        <p:spPr>
          <a:xfrm>
            <a:off x="6089904" y="3638931"/>
            <a:ext cx="2075688" cy="168211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橢圓 13"/>
          <p:cNvSpPr/>
          <p:nvPr/>
        </p:nvSpPr>
        <p:spPr>
          <a:xfrm>
            <a:off x="8263128" y="3677412"/>
            <a:ext cx="3523488" cy="3118455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/>
          <p:cNvSpPr txBox="1"/>
          <p:nvPr/>
        </p:nvSpPr>
        <p:spPr>
          <a:xfrm>
            <a:off x="8165592" y="4289994"/>
            <a:ext cx="386791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利用收集來的</a:t>
            </a:r>
            <a:r>
              <a:rPr lang="zh-TW" altLang="en-US" sz="3200" b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消息面</a:t>
            </a:r>
            <a:r>
              <a:rPr lang="zh-TW" altLang="en-US" sz="32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新聞</a:t>
            </a:r>
            <a:r>
              <a:rPr lang="zh-TW" alt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資料</a:t>
            </a:r>
            <a:endParaRPr lang="en-US" altLang="zh-TW" sz="32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TW" alt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來</a:t>
            </a:r>
            <a:r>
              <a:rPr lang="zh-TW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做</a:t>
            </a:r>
            <a:r>
              <a:rPr lang="zh-TW" altLang="en-US" sz="3200" b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語意分析股票走勢</a:t>
            </a:r>
            <a:endParaRPr lang="zh-TW" altLang="en-US" sz="3200" b="1" u="sng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79960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Shape 340"/>
          <p:cNvSpPr txBox="1">
            <a:spLocks noGrp="1"/>
          </p:cNvSpPr>
          <p:nvPr>
            <p:ph type="title"/>
          </p:nvPr>
        </p:nvSpPr>
        <p:spPr>
          <a:xfrm>
            <a:off x="743309" y="2513103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zh-TW" sz="8000" b="1" i="0" u="none" strike="noStrike" cap="none" dirty="0" smtClean="0">
                <a:solidFill>
                  <a:schemeClr val="tx1"/>
                </a:solidFill>
                <a:sym typeface="Calibri"/>
              </a:rPr>
              <a:t>利用</a:t>
            </a:r>
            <a:r>
              <a:rPr lang="zh-TW" sz="8000" b="1" i="0" u="none" strike="noStrike" cap="none" dirty="0">
                <a:solidFill>
                  <a:schemeClr val="tx1"/>
                </a:solidFill>
                <a:sym typeface="Calibri"/>
              </a:rPr>
              <a:t>新聞建立語意分析</a:t>
            </a:r>
            <a:endParaRPr sz="80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圖片 247"/>
          <p:cNvPicPr/>
          <p:nvPr/>
        </p:nvPicPr>
        <p:blipFill>
          <a:blip r:embed="rId2"/>
          <a:stretch/>
        </p:blipFill>
        <p:spPr>
          <a:xfrm rot="20874600">
            <a:off x="502200" y="3206520"/>
            <a:ext cx="1665720" cy="2317320"/>
          </a:xfrm>
          <a:prstGeom prst="rect">
            <a:avLst/>
          </a:prstGeom>
          <a:ln>
            <a:noFill/>
          </a:ln>
        </p:spPr>
      </p:pic>
      <p:pic>
        <p:nvPicPr>
          <p:cNvPr id="249" name="圖片 248"/>
          <p:cNvPicPr/>
          <p:nvPr/>
        </p:nvPicPr>
        <p:blipFill>
          <a:blip r:embed="rId2"/>
          <a:stretch/>
        </p:blipFill>
        <p:spPr>
          <a:xfrm rot="20874600">
            <a:off x="692280" y="2476440"/>
            <a:ext cx="1665720" cy="2317320"/>
          </a:xfrm>
          <a:prstGeom prst="rect">
            <a:avLst/>
          </a:prstGeom>
          <a:ln>
            <a:noFill/>
          </a:ln>
        </p:spPr>
      </p:pic>
      <p:pic>
        <p:nvPicPr>
          <p:cNvPr id="250" name="圖片 249"/>
          <p:cNvPicPr/>
          <p:nvPr/>
        </p:nvPicPr>
        <p:blipFill>
          <a:blip r:embed="rId2"/>
          <a:stretch/>
        </p:blipFill>
        <p:spPr>
          <a:xfrm rot="20874600">
            <a:off x="671760" y="1819080"/>
            <a:ext cx="1665720" cy="2317320"/>
          </a:xfrm>
          <a:prstGeom prst="rect">
            <a:avLst/>
          </a:prstGeom>
          <a:ln>
            <a:noFill/>
          </a:ln>
        </p:spPr>
      </p:pic>
      <p:sp>
        <p:nvSpPr>
          <p:cNvPr id="251" name="CustomShape 1"/>
          <p:cNvSpPr/>
          <p:nvPr/>
        </p:nvSpPr>
        <p:spPr>
          <a:xfrm>
            <a:off x="3241080" y="2161800"/>
            <a:ext cx="1595520" cy="494640"/>
          </a:xfrm>
          <a:prstGeom prst="flowChartConnector">
            <a:avLst/>
          </a:prstGeom>
          <a:solidFill>
            <a:schemeClr val="lt1"/>
          </a:solidFill>
          <a:ln w="1260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r>
              <a:rPr lang="en-US" sz="1800" b="0" strike="noStrike" spc="-1">
                <a:latin typeface="Arial"/>
              </a:rPr>
              <a:t>台積電</a:t>
            </a:r>
          </a:p>
        </p:txBody>
      </p:sp>
      <p:sp>
        <p:nvSpPr>
          <p:cNvPr id="252" name="CustomShape 2"/>
          <p:cNvSpPr/>
          <p:nvPr/>
        </p:nvSpPr>
        <p:spPr>
          <a:xfrm>
            <a:off x="3124800" y="2945160"/>
            <a:ext cx="1595520" cy="494640"/>
          </a:xfrm>
          <a:prstGeom prst="flowChartConnector">
            <a:avLst/>
          </a:prstGeom>
          <a:solidFill>
            <a:schemeClr val="lt1"/>
          </a:solidFill>
          <a:ln w="1260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r>
              <a:rPr lang="en-US" sz="1800" b="0" strike="noStrike" spc="-1">
                <a:latin typeface="Arial"/>
              </a:rPr>
              <a:t>   股價</a:t>
            </a:r>
          </a:p>
        </p:txBody>
      </p:sp>
      <p:sp>
        <p:nvSpPr>
          <p:cNvPr id="253" name="CustomShape 3"/>
          <p:cNvSpPr/>
          <p:nvPr/>
        </p:nvSpPr>
        <p:spPr>
          <a:xfrm>
            <a:off x="3177720" y="3686040"/>
            <a:ext cx="1595520" cy="494640"/>
          </a:xfrm>
          <a:prstGeom prst="flowChartConnector">
            <a:avLst/>
          </a:prstGeom>
          <a:solidFill>
            <a:schemeClr val="lt1"/>
          </a:solidFill>
          <a:ln w="1260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r>
              <a:rPr lang="en-US" sz="1800" b="0" strike="noStrike" spc="-1">
                <a:latin typeface="Arial"/>
              </a:rPr>
              <a:t>  大關</a:t>
            </a:r>
          </a:p>
        </p:txBody>
      </p:sp>
      <p:sp>
        <p:nvSpPr>
          <p:cNvPr id="254" name="CustomShape 4"/>
          <p:cNvSpPr/>
          <p:nvPr/>
        </p:nvSpPr>
        <p:spPr>
          <a:xfrm>
            <a:off x="3188520" y="4500720"/>
            <a:ext cx="1595520" cy="494640"/>
          </a:xfrm>
          <a:prstGeom prst="flowChartConnector">
            <a:avLst/>
          </a:prstGeom>
          <a:solidFill>
            <a:schemeClr val="lt1"/>
          </a:solidFill>
          <a:ln w="1260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r>
              <a:rPr lang="en-US" sz="1800" b="0" strike="noStrike" spc="-1">
                <a:latin typeface="Arial"/>
              </a:rPr>
              <a:t>  台股</a:t>
            </a:r>
          </a:p>
        </p:txBody>
      </p:sp>
      <p:sp>
        <p:nvSpPr>
          <p:cNvPr id="255" name="CustomShape 5"/>
          <p:cNvSpPr/>
          <p:nvPr/>
        </p:nvSpPr>
        <p:spPr>
          <a:xfrm>
            <a:off x="2955960" y="5337000"/>
            <a:ext cx="1944360" cy="494640"/>
          </a:xfrm>
          <a:prstGeom prst="flowChartConnector">
            <a:avLst/>
          </a:prstGeom>
          <a:solidFill>
            <a:schemeClr val="lt1"/>
          </a:solidFill>
          <a:ln w="1260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r>
              <a:rPr lang="en-US" sz="1800" b="0" strike="noStrike" spc="-1">
                <a:latin typeface="Arial"/>
              </a:rPr>
              <a:t>  被動元件</a:t>
            </a:r>
          </a:p>
        </p:txBody>
      </p:sp>
      <p:sp>
        <p:nvSpPr>
          <p:cNvPr id="256" name="Line 6"/>
          <p:cNvSpPr/>
          <p:nvPr/>
        </p:nvSpPr>
        <p:spPr>
          <a:xfrm flipV="1">
            <a:off x="2264760" y="2592720"/>
            <a:ext cx="1058400" cy="180000"/>
          </a:xfrm>
          <a:prstGeom prst="line">
            <a:avLst/>
          </a:prstGeom>
          <a:ln w="57240">
            <a:solidFill>
              <a:srgbClr val="729FCF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57" name="Line 7"/>
          <p:cNvSpPr/>
          <p:nvPr/>
        </p:nvSpPr>
        <p:spPr>
          <a:xfrm>
            <a:off x="2391840" y="3121920"/>
            <a:ext cx="655920" cy="32040"/>
          </a:xfrm>
          <a:prstGeom prst="line">
            <a:avLst/>
          </a:prstGeom>
          <a:ln w="76320">
            <a:solidFill>
              <a:srgbClr val="729FCF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58" name="Line 8"/>
          <p:cNvSpPr/>
          <p:nvPr/>
        </p:nvSpPr>
        <p:spPr>
          <a:xfrm>
            <a:off x="2539800" y="3756960"/>
            <a:ext cx="666720" cy="222480"/>
          </a:xfrm>
          <a:prstGeom prst="line">
            <a:avLst/>
          </a:prstGeom>
          <a:ln w="76320">
            <a:solidFill>
              <a:srgbClr val="729FCF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59" name="Line 9"/>
          <p:cNvSpPr/>
          <p:nvPr/>
        </p:nvSpPr>
        <p:spPr>
          <a:xfrm>
            <a:off x="2466000" y="3958200"/>
            <a:ext cx="666720" cy="1005480"/>
          </a:xfrm>
          <a:prstGeom prst="line">
            <a:avLst/>
          </a:prstGeom>
          <a:ln w="76320">
            <a:solidFill>
              <a:srgbClr val="729FCF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60" name="Line 10"/>
          <p:cNvSpPr/>
          <p:nvPr/>
        </p:nvSpPr>
        <p:spPr>
          <a:xfrm>
            <a:off x="2031840" y="5016600"/>
            <a:ext cx="942120" cy="402120"/>
          </a:xfrm>
          <a:prstGeom prst="line">
            <a:avLst/>
          </a:prstGeom>
          <a:ln w="76320">
            <a:solidFill>
              <a:srgbClr val="729FCF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61" name="Line 11"/>
          <p:cNvSpPr/>
          <p:nvPr/>
        </p:nvSpPr>
        <p:spPr>
          <a:xfrm flipV="1">
            <a:off x="4875120" y="2444760"/>
            <a:ext cx="479880" cy="22320"/>
          </a:xfrm>
          <a:prstGeom prst="line">
            <a:avLst/>
          </a:prstGeom>
          <a:ln w="57240">
            <a:solidFill>
              <a:srgbClr val="729FCF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62" name="Line 12"/>
          <p:cNvSpPr/>
          <p:nvPr/>
        </p:nvSpPr>
        <p:spPr>
          <a:xfrm flipV="1">
            <a:off x="4787280" y="3156480"/>
            <a:ext cx="479880" cy="22320"/>
          </a:xfrm>
          <a:prstGeom prst="line">
            <a:avLst/>
          </a:prstGeom>
          <a:ln w="57240">
            <a:solidFill>
              <a:srgbClr val="729FCF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63" name="Line 13"/>
          <p:cNvSpPr/>
          <p:nvPr/>
        </p:nvSpPr>
        <p:spPr>
          <a:xfrm flipV="1">
            <a:off x="4776480" y="4764960"/>
            <a:ext cx="479880" cy="22320"/>
          </a:xfrm>
          <a:prstGeom prst="line">
            <a:avLst/>
          </a:prstGeom>
          <a:ln w="57240">
            <a:solidFill>
              <a:srgbClr val="729FCF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64" name="Line 14"/>
          <p:cNvSpPr/>
          <p:nvPr/>
        </p:nvSpPr>
        <p:spPr>
          <a:xfrm flipV="1">
            <a:off x="4914000" y="5580000"/>
            <a:ext cx="479880" cy="22320"/>
          </a:xfrm>
          <a:prstGeom prst="line">
            <a:avLst/>
          </a:prstGeom>
          <a:ln w="57240">
            <a:solidFill>
              <a:srgbClr val="729FCF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65" name="Line 15"/>
          <p:cNvSpPr/>
          <p:nvPr/>
        </p:nvSpPr>
        <p:spPr>
          <a:xfrm flipV="1">
            <a:off x="4786920" y="3907800"/>
            <a:ext cx="479880" cy="22320"/>
          </a:xfrm>
          <a:prstGeom prst="line">
            <a:avLst/>
          </a:prstGeom>
          <a:ln w="57240">
            <a:solidFill>
              <a:srgbClr val="729FCF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66" name="圖片 265"/>
          <p:cNvPicPr/>
          <p:nvPr/>
        </p:nvPicPr>
        <p:blipFill>
          <a:blip r:embed="rId3"/>
          <a:stretch/>
        </p:blipFill>
        <p:spPr>
          <a:xfrm>
            <a:off x="5351760" y="2370600"/>
            <a:ext cx="1974600" cy="470520"/>
          </a:xfrm>
          <a:prstGeom prst="rect">
            <a:avLst/>
          </a:prstGeom>
          <a:ln>
            <a:noFill/>
          </a:ln>
        </p:spPr>
      </p:pic>
      <p:pic>
        <p:nvPicPr>
          <p:cNvPr id="267" name="圖片 266"/>
          <p:cNvPicPr/>
          <p:nvPr/>
        </p:nvPicPr>
        <p:blipFill>
          <a:blip r:embed="rId3"/>
          <a:stretch/>
        </p:blipFill>
        <p:spPr>
          <a:xfrm>
            <a:off x="5288400" y="3010680"/>
            <a:ext cx="2068200" cy="365400"/>
          </a:xfrm>
          <a:prstGeom prst="rect">
            <a:avLst/>
          </a:prstGeom>
          <a:ln>
            <a:noFill/>
          </a:ln>
        </p:spPr>
      </p:pic>
      <p:pic>
        <p:nvPicPr>
          <p:cNvPr id="268" name="圖片 267"/>
          <p:cNvPicPr/>
          <p:nvPr/>
        </p:nvPicPr>
        <p:blipFill>
          <a:blip r:embed="rId3"/>
          <a:stretch/>
        </p:blipFill>
        <p:spPr>
          <a:xfrm>
            <a:off x="5309280" y="5360400"/>
            <a:ext cx="1974600" cy="348840"/>
          </a:xfrm>
          <a:prstGeom prst="rect">
            <a:avLst/>
          </a:prstGeom>
          <a:ln>
            <a:noFill/>
          </a:ln>
        </p:spPr>
      </p:pic>
      <p:pic>
        <p:nvPicPr>
          <p:cNvPr id="269" name="圖片 268"/>
          <p:cNvPicPr/>
          <p:nvPr/>
        </p:nvPicPr>
        <p:blipFill>
          <a:blip r:embed="rId3"/>
          <a:stretch/>
        </p:blipFill>
        <p:spPr>
          <a:xfrm>
            <a:off x="5214240" y="3783240"/>
            <a:ext cx="1974600" cy="348840"/>
          </a:xfrm>
          <a:prstGeom prst="rect">
            <a:avLst/>
          </a:prstGeom>
          <a:ln>
            <a:noFill/>
          </a:ln>
        </p:spPr>
      </p:pic>
      <p:pic>
        <p:nvPicPr>
          <p:cNvPr id="270" name="圖片 269"/>
          <p:cNvPicPr/>
          <p:nvPr/>
        </p:nvPicPr>
        <p:blipFill>
          <a:blip r:embed="rId3"/>
          <a:stretch/>
        </p:blipFill>
        <p:spPr>
          <a:xfrm>
            <a:off x="5266800" y="4524480"/>
            <a:ext cx="1974600" cy="348840"/>
          </a:xfrm>
          <a:prstGeom prst="rect">
            <a:avLst/>
          </a:prstGeom>
          <a:ln>
            <a:noFill/>
          </a:ln>
        </p:spPr>
      </p:pic>
      <p:sp>
        <p:nvSpPr>
          <p:cNvPr id="271" name="Line 16"/>
          <p:cNvSpPr/>
          <p:nvPr/>
        </p:nvSpPr>
        <p:spPr>
          <a:xfrm>
            <a:off x="7291800" y="2624760"/>
            <a:ext cx="613800" cy="507960"/>
          </a:xfrm>
          <a:prstGeom prst="line">
            <a:avLst/>
          </a:prstGeom>
          <a:ln>
            <a:solidFill>
              <a:srgbClr val="000000"/>
            </a:solidFill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72" name="Line 17"/>
          <p:cNvSpPr/>
          <p:nvPr/>
        </p:nvSpPr>
        <p:spPr>
          <a:xfrm>
            <a:off x="7278480" y="2641680"/>
            <a:ext cx="640440" cy="474120"/>
          </a:xfrm>
          <a:prstGeom prst="line">
            <a:avLst/>
          </a:prstGeom>
          <a:ln w="76320">
            <a:solidFill>
              <a:srgbClr val="729FCF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73" name="Line 18"/>
          <p:cNvSpPr/>
          <p:nvPr/>
        </p:nvSpPr>
        <p:spPr>
          <a:xfrm>
            <a:off x="7018920" y="3336120"/>
            <a:ext cx="613800" cy="507960"/>
          </a:xfrm>
          <a:prstGeom prst="line">
            <a:avLst/>
          </a:prstGeom>
          <a:ln w="76320">
            <a:solidFill>
              <a:srgbClr val="729FCF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74" name="Line 19"/>
          <p:cNvSpPr/>
          <p:nvPr/>
        </p:nvSpPr>
        <p:spPr>
          <a:xfrm flipV="1">
            <a:off x="7169760" y="4839120"/>
            <a:ext cx="527760" cy="596880"/>
          </a:xfrm>
          <a:prstGeom prst="line">
            <a:avLst/>
          </a:prstGeom>
          <a:ln w="76320">
            <a:solidFill>
              <a:srgbClr val="729FCF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75" name="Line 20"/>
          <p:cNvSpPr/>
          <p:nvPr/>
        </p:nvSpPr>
        <p:spPr>
          <a:xfrm flipV="1">
            <a:off x="7098120" y="4096440"/>
            <a:ext cx="527760" cy="596880"/>
          </a:xfrm>
          <a:prstGeom prst="line">
            <a:avLst/>
          </a:prstGeom>
          <a:ln w="76320">
            <a:solidFill>
              <a:srgbClr val="729FCF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76" name="Line 21"/>
          <p:cNvSpPr/>
          <p:nvPr/>
        </p:nvSpPr>
        <p:spPr>
          <a:xfrm>
            <a:off x="6953400" y="4109040"/>
            <a:ext cx="796680" cy="0"/>
          </a:xfrm>
          <a:prstGeom prst="line">
            <a:avLst/>
          </a:prstGeom>
          <a:ln w="76320">
            <a:solidFill>
              <a:srgbClr val="729FCF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77" name="CustomShape 22"/>
          <p:cNvSpPr/>
          <p:nvPr/>
        </p:nvSpPr>
        <p:spPr>
          <a:xfrm>
            <a:off x="7723080" y="2878560"/>
            <a:ext cx="1547640" cy="1292760"/>
          </a:xfrm>
          <a:prstGeom prst="ellipse">
            <a:avLst/>
          </a:prstGeom>
          <a:solidFill>
            <a:schemeClr val="lt1"/>
          </a:solidFill>
          <a:ln w="12600">
            <a:solidFill>
              <a:schemeClr val="dk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78" name="CustomShape 23"/>
          <p:cNvSpPr/>
          <p:nvPr/>
        </p:nvSpPr>
        <p:spPr>
          <a:xfrm>
            <a:off x="7574040" y="3375720"/>
            <a:ext cx="1547640" cy="1292760"/>
          </a:xfrm>
          <a:prstGeom prst="ellipse">
            <a:avLst/>
          </a:prstGeom>
          <a:solidFill>
            <a:schemeClr val="lt1"/>
          </a:solidFill>
          <a:ln w="12600">
            <a:solidFill>
              <a:schemeClr val="dk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79" name="CustomShape 24"/>
          <p:cNvSpPr/>
          <p:nvPr/>
        </p:nvSpPr>
        <p:spPr>
          <a:xfrm>
            <a:off x="7489440" y="3947760"/>
            <a:ext cx="1547640" cy="1292760"/>
          </a:xfrm>
          <a:prstGeom prst="ellipse">
            <a:avLst/>
          </a:prstGeom>
          <a:solidFill>
            <a:schemeClr val="lt1"/>
          </a:solidFill>
          <a:ln w="12600">
            <a:solidFill>
              <a:schemeClr val="dk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Calibri"/>
              </a:rPr>
              <a:t>    Dense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80" name="Line 25"/>
          <p:cNvSpPr/>
          <p:nvPr/>
        </p:nvSpPr>
        <p:spPr>
          <a:xfrm flipV="1">
            <a:off x="9108720" y="3471840"/>
            <a:ext cx="527760" cy="596880"/>
          </a:xfrm>
          <a:prstGeom prst="line">
            <a:avLst/>
          </a:prstGeom>
          <a:ln w="76320">
            <a:solidFill>
              <a:srgbClr val="729FCF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81" name="Line 26"/>
          <p:cNvSpPr/>
          <p:nvPr/>
        </p:nvSpPr>
        <p:spPr>
          <a:xfrm>
            <a:off x="9108720" y="4068720"/>
            <a:ext cx="613800" cy="507960"/>
          </a:xfrm>
          <a:prstGeom prst="line">
            <a:avLst/>
          </a:prstGeom>
          <a:ln w="76320">
            <a:solidFill>
              <a:srgbClr val="729FCF"/>
            </a:solidFill>
            <a:round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82" name="CustomShape 27"/>
          <p:cNvSpPr/>
          <p:nvPr/>
        </p:nvSpPr>
        <p:spPr>
          <a:xfrm>
            <a:off x="740880" y="5884920"/>
            <a:ext cx="1861920" cy="53064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729FCF"/>
          </a:solidFill>
          <a:ln w="12600">
            <a:solidFill>
              <a:schemeClr val="dk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FFFFFF"/>
                </a:solidFill>
                <a:latin typeface="Arial Black"/>
                <a:ea typeface="Arial Black"/>
              </a:rPr>
              <a:t>1.get data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83" name="CustomShape 28"/>
          <p:cNvSpPr/>
          <p:nvPr/>
        </p:nvSpPr>
        <p:spPr>
          <a:xfrm>
            <a:off x="2961000" y="5900400"/>
            <a:ext cx="1861920" cy="53064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729FCF"/>
          </a:solidFill>
          <a:ln w="12600">
            <a:solidFill>
              <a:schemeClr val="dk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FFFFFF"/>
                </a:solidFill>
                <a:latin typeface="Arial Black"/>
                <a:ea typeface="Arial Black"/>
              </a:rPr>
              <a:t>2.jieba cut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84" name="CustomShape 29"/>
          <p:cNvSpPr/>
          <p:nvPr/>
        </p:nvSpPr>
        <p:spPr>
          <a:xfrm>
            <a:off x="5289840" y="5911200"/>
            <a:ext cx="1862640" cy="66384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729FCF"/>
          </a:solidFill>
          <a:ln w="12600">
            <a:solidFill>
              <a:schemeClr val="dk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FFFFFF"/>
                </a:solidFill>
                <a:latin typeface="Arial Black"/>
                <a:ea typeface="Arial Black"/>
              </a:rPr>
              <a:t>3.wor2vec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85" name="CustomShape 30"/>
          <p:cNvSpPr/>
          <p:nvPr/>
        </p:nvSpPr>
        <p:spPr>
          <a:xfrm>
            <a:off x="7352640" y="5955840"/>
            <a:ext cx="2222640" cy="66384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729FCF"/>
          </a:solidFill>
          <a:ln w="12600">
            <a:solidFill>
              <a:schemeClr val="dk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FFFFFF"/>
                </a:solidFill>
                <a:latin typeface="Arial Black"/>
                <a:ea typeface="Arial Black"/>
              </a:rPr>
              <a:t>4. build model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86" name="CustomShape 31"/>
          <p:cNvSpPr/>
          <p:nvPr/>
        </p:nvSpPr>
        <p:spPr>
          <a:xfrm>
            <a:off x="9654480" y="6009120"/>
            <a:ext cx="1862640" cy="66384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729FCF"/>
          </a:solidFill>
          <a:ln w="12600">
            <a:solidFill>
              <a:schemeClr val="dk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FFFFFF"/>
                </a:solidFill>
                <a:latin typeface="Arial Black"/>
                <a:ea typeface="Arial Black"/>
              </a:rPr>
              <a:t>5.predict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87" name="CustomShape 32"/>
          <p:cNvSpPr/>
          <p:nvPr/>
        </p:nvSpPr>
        <p:spPr>
          <a:xfrm>
            <a:off x="10149480" y="2899440"/>
            <a:ext cx="867600" cy="1026720"/>
          </a:xfrm>
          <a:custGeom>
            <a:avLst/>
            <a:gdLst/>
            <a:ahLst/>
            <a:cxnLst/>
            <a:rect l="l" t="t" r="r" b="b"/>
            <a:pathLst>
              <a:path w="142" h="147">
                <a:moveTo>
                  <a:pt x="98" y="21"/>
                </a:moveTo>
                <a:cubicBezTo>
                  <a:pt x="64" y="21"/>
                  <a:pt x="36" y="50"/>
                  <a:pt x="36" y="84"/>
                </a:cubicBezTo>
                <a:cubicBezTo>
                  <a:pt x="36" y="102"/>
                  <a:pt x="22" y="116"/>
                  <a:pt x="4" y="116"/>
                </a:cubicBezTo>
                <a:cubicBezTo>
                  <a:pt x="0" y="116"/>
                  <a:pt x="0" y="116"/>
                  <a:pt x="0" y="116"/>
                </a:cubicBezTo>
                <a:cubicBezTo>
                  <a:pt x="0" y="147"/>
                  <a:pt x="0" y="147"/>
                  <a:pt x="0" y="147"/>
                </a:cubicBezTo>
                <a:cubicBezTo>
                  <a:pt x="4" y="147"/>
                  <a:pt x="4" y="147"/>
                  <a:pt x="4" y="147"/>
                </a:cubicBezTo>
                <a:cubicBezTo>
                  <a:pt x="39" y="147"/>
                  <a:pt x="67" y="119"/>
                  <a:pt x="67" y="84"/>
                </a:cubicBezTo>
                <a:cubicBezTo>
                  <a:pt x="67" y="67"/>
                  <a:pt x="81" y="53"/>
                  <a:pt x="98" y="53"/>
                </a:cubicBezTo>
                <a:cubicBezTo>
                  <a:pt x="103" y="53"/>
                  <a:pt x="103" y="53"/>
                  <a:pt x="103" y="53"/>
                </a:cubicBezTo>
                <a:cubicBezTo>
                  <a:pt x="103" y="73"/>
                  <a:pt x="103" y="73"/>
                  <a:pt x="103" y="73"/>
                </a:cubicBezTo>
                <a:cubicBezTo>
                  <a:pt x="142" y="37"/>
                  <a:pt x="142" y="37"/>
                  <a:pt x="142" y="37"/>
                </a:cubicBezTo>
                <a:cubicBezTo>
                  <a:pt x="103" y="0"/>
                  <a:pt x="103" y="0"/>
                  <a:pt x="103" y="0"/>
                </a:cubicBezTo>
                <a:cubicBezTo>
                  <a:pt x="103" y="21"/>
                  <a:pt x="103" y="21"/>
                  <a:pt x="103" y="21"/>
                </a:cubicBezTo>
                <a:lnTo>
                  <a:pt x="98" y="21"/>
                </a:lnTo>
                <a:close/>
              </a:path>
            </a:pathLst>
          </a:custGeom>
          <a:solidFill>
            <a:srgbClr val="EF413D"/>
          </a:solidFill>
          <a:ln>
            <a:solidFill>
              <a:srgbClr val="EF413D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1800" b="0" strike="noStrike" spc="-1">
                <a:latin typeface="Arial"/>
              </a:rPr>
              <a:t>  </a:t>
            </a:r>
          </a:p>
          <a:p>
            <a:pPr algn="ctr"/>
            <a:r>
              <a:rPr lang="en-US" sz="1800" b="0" strike="noStrike" spc="-1">
                <a:latin typeface="Arial"/>
              </a:rPr>
              <a:t> </a:t>
            </a:r>
            <a:r>
              <a:rPr lang="en-US" sz="1800" b="1" strike="noStrike" spc="-1">
                <a:latin typeface="Arial"/>
              </a:rPr>
              <a:t>    </a:t>
            </a:r>
            <a:r>
              <a:rPr lang="en-US" sz="2000" b="1" strike="noStrike" spc="-1">
                <a:solidFill>
                  <a:srgbClr val="CE181E"/>
                </a:solidFill>
                <a:latin typeface="Arial"/>
              </a:rPr>
              <a:t>漲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288" name="CustomShape 33"/>
          <p:cNvSpPr/>
          <p:nvPr/>
        </p:nvSpPr>
        <p:spPr>
          <a:xfrm rot="4816200">
            <a:off x="10445040" y="4212720"/>
            <a:ext cx="677520" cy="878400"/>
          </a:xfrm>
          <a:custGeom>
            <a:avLst/>
            <a:gdLst/>
            <a:ahLst/>
            <a:cxnLst/>
            <a:rect l="l" t="t" r="r" b="b"/>
            <a:pathLst>
              <a:path w="142" h="147">
                <a:moveTo>
                  <a:pt x="98" y="21"/>
                </a:moveTo>
                <a:cubicBezTo>
                  <a:pt x="64" y="21"/>
                  <a:pt x="36" y="50"/>
                  <a:pt x="36" y="84"/>
                </a:cubicBezTo>
                <a:cubicBezTo>
                  <a:pt x="36" y="102"/>
                  <a:pt x="22" y="116"/>
                  <a:pt x="4" y="116"/>
                </a:cubicBezTo>
                <a:cubicBezTo>
                  <a:pt x="0" y="116"/>
                  <a:pt x="0" y="116"/>
                  <a:pt x="0" y="116"/>
                </a:cubicBezTo>
                <a:cubicBezTo>
                  <a:pt x="0" y="147"/>
                  <a:pt x="0" y="147"/>
                  <a:pt x="0" y="147"/>
                </a:cubicBezTo>
                <a:cubicBezTo>
                  <a:pt x="4" y="147"/>
                  <a:pt x="4" y="147"/>
                  <a:pt x="4" y="147"/>
                </a:cubicBezTo>
                <a:cubicBezTo>
                  <a:pt x="39" y="147"/>
                  <a:pt x="67" y="119"/>
                  <a:pt x="67" y="84"/>
                </a:cubicBezTo>
                <a:cubicBezTo>
                  <a:pt x="67" y="67"/>
                  <a:pt x="81" y="53"/>
                  <a:pt x="98" y="53"/>
                </a:cubicBezTo>
                <a:cubicBezTo>
                  <a:pt x="103" y="53"/>
                  <a:pt x="103" y="53"/>
                  <a:pt x="103" y="53"/>
                </a:cubicBezTo>
                <a:cubicBezTo>
                  <a:pt x="103" y="73"/>
                  <a:pt x="103" y="73"/>
                  <a:pt x="103" y="73"/>
                </a:cubicBezTo>
                <a:cubicBezTo>
                  <a:pt x="142" y="37"/>
                  <a:pt x="142" y="37"/>
                  <a:pt x="142" y="37"/>
                </a:cubicBezTo>
                <a:cubicBezTo>
                  <a:pt x="103" y="0"/>
                  <a:pt x="103" y="0"/>
                  <a:pt x="103" y="0"/>
                </a:cubicBezTo>
                <a:cubicBezTo>
                  <a:pt x="103" y="21"/>
                  <a:pt x="103" y="21"/>
                  <a:pt x="103" y="21"/>
                </a:cubicBezTo>
                <a:lnTo>
                  <a:pt x="98" y="21"/>
                </a:lnTo>
                <a:close/>
              </a:path>
            </a:pathLst>
          </a:custGeom>
          <a:solidFill>
            <a:srgbClr val="72BF44"/>
          </a:solidFill>
          <a:ln>
            <a:solidFill>
              <a:srgbClr val="72BF4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000" b="1" strike="noStrike" spc="-1">
                <a:solidFill>
                  <a:srgbClr val="72BF44"/>
                </a:solidFill>
                <a:latin typeface="Arial"/>
              </a:rPr>
              <a:t>                  跌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289" name="TextShape 34"/>
          <p:cNvSpPr txBox="1"/>
          <p:nvPr/>
        </p:nvSpPr>
        <p:spPr>
          <a:xfrm>
            <a:off x="2877120" y="838800"/>
            <a:ext cx="6352920" cy="77796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ctr">
              <a:lnSpc>
                <a:spcPct val="90000"/>
              </a:lnSpc>
            </a:pPr>
            <a:r>
              <a:rPr lang="en-US" sz="5400" b="1" strike="noStrike" spc="-1" dirty="0" err="1">
                <a:solidFill>
                  <a:srgbClr val="1C1C1C"/>
                </a:solidFill>
                <a:latin typeface="Calibri"/>
                <a:ea typeface="Calibri"/>
              </a:rPr>
              <a:t>消息面預測股價流程</a:t>
            </a:r>
            <a:endParaRPr lang="en-US" sz="5400" b="0" strike="noStrike" spc="-1" dirty="0">
              <a:latin typeface="Arial"/>
            </a:endParaRPr>
          </a:p>
        </p:txBody>
      </p:sp>
      <p:sp>
        <p:nvSpPr>
          <p:cNvPr id="290" name="TextShape 35"/>
          <p:cNvSpPr txBox="1"/>
          <p:nvPr/>
        </p:nvSpPr>
        <p:spPr>
          <a:xfrm>
            <a:off x="558720" y="1568520"/>
            <a:ext cx="2138040" cy="529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0" strike="noStrike" spc="-1">
                <a:latin typeface="Arial"/>
              </a:rPr>
              <a:t>2011-2017 news</a:t>
            </a:r>
          </a:p>
        </p:txBody>
      </p:sp>
    </p:spTree>
    <p:extLst>
      <p:ext uri="{BB962C8B-B14F-4D97-AF65-F5344CB8AC3E}">
        <p14:creationId xmlns:p14="http://schemas.microsoft.com/office/powerpoint/2010/main" val="4237333493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CustomShape 1"/>
          <p:cNvSpPr/>
          <p:nvPr/>
        </p:nvSpPr>
        <p:spPr>
          <a:xfrm>
            <a:off x="3129480" y="3888000"/>
            <a:ext cx="3134160" cy="521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90000"/>
              </a:lnSpc>
            </a:pPr>
            <a:r>
              <a:rPr lang="en-US" sz="2800" b="1" spc="-1" dirty="0" err="1">
                <a:solidFill>
                  <a:srgbClr val="000000"/>
                </a:solidFill>
                <a:latin typeface="Calibri"/>
                <a:ea typeface="Calibri"/>
              </a:rPr>
              <a:t>過濾字</a:t>
            </a:r>
            <a:r>
              <a:rPr lang="en-US" sz="2800" b="1" spc="-1" dirty="0">
                <a:solidFill>
                  <a:srgbClr val="000000"/>
                </a:solidFill>
                <a:latin typeface="Calibri"/>
                <a:ea typeface="Calibri"/>
              </a:rPr>
              <a:t>&gt;</a:t>
            </a:r>
            <a:r>
              <a:rPr lang="en-US" sz="2800" b="1" spc="-1" dirty="0" err="1">
                <a:solidFill>
                  <a:srgbClr val="000000"/>
                </a:solidFill>
                <a:latin typeface="Calibri"/>
                <a:ea typeface="Calibri"/>
              </a:rPr>
              <a:t>要的詞彙</a:t>
            </a:r>
            <a:endParaRPr lang="en-US" sz="2800" b="1" spc="-1" dirty="0">
              <a:solidFill>
                <a:srgbClr val="000000"/>
              </a:solidFill>
              <a:latin typeface="Calibri"/>
              <a:ea typeface="Calibri"/>
            </a:endParaRPr>
          </a:p>
        </p:txBody>
      </p:sp>
      <p:sp>
        <p:nvSpPr>
          <p:cNvPr id="292" name="CustomShape 2"/>
          <p:cNvSpPr/>
          <p:nvPr/>
        </p:nvSpPr>
        <p:spPr>
          <a:xfrm>
            <a:off x="1118160" y="414720"/>
            <a:ext cx="8097480" cy="934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39240" rIns="90000" bIns="45000" anchor="ctr"/>
          <a:lstStyle/>
          <a:p>
            <a:pPr algn="ctr">
              <a:lnSpc>
                <a:spcPct val="90000"/>
              </a:lnSpc>
            </a:pPr>
            <a:r>
              <a:rPr lang="en-US" sz="4400" b="1" strike="noStrike" spc="-1" dirty="0" err="1">
                <a:solidFill>
                  <a:srgbClr val="000000"/>
                </a:solidFill>
                <a:latin typeface="Calibri"/>
                <a:ea typeface="Calibri"/>
              </a:rPr>
              <a:t>消息面分析</a:t>
            </a:r>
            <a:r>
              <a:rPr lang="en-US" sz="4400" b="1" strike="noStrike" spc="-1" dirty="0">
                <a:solidFill>
                  <a:srgbClr val="000000"/>
                </a:solidFill>
                <a:latin typeface="Calibri"/>
                <a:ea typeface="Calibri"/>
              </a:rPr>
              <a:t>--</a:t>
            </a:r>
            <a:r>
              <a:rPr lang="en-US" sz="4400" b="1" strike="noStrike" spc="-1" dirty="0" err="1">
                <a:solidFill>
                  <a:srgbClr val="000000"/>
                </a:solidFill>
                <a:latin typeface="Calibri"/>
                <a:ea typeface="Calibri"/>
              </a:rPr>
              <a:t>結巴Jieba</a:t>
            </a:r>
            <a:endParaRPr lang="en-US" sz="4400" b="0" strike="noStrike" spc="-1" dirty="0">
              <a:latin typeface="Arial"/>
            </a:endParaRPr>
          </a:p>
        </p:txBody>
      </p:sp>
      <p:sp>
        <p:nvSpPr>
          <p:cNvPr id="293" name="CustomShape 3"/>
          <p:cNvSpPr/>
          <p:nvPr/>
        </p:nvSpPr>
        <p:spPr>
          <a:xfrm>
            <a:off x="1157940" y="1373012"/>
            <a:ext cx="8097480" cy="2538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28440" rIns="0" bIns="0"/>
          <a:lstStyle/>
          <a:p>
            <a:pPr>
              <a:lnSpc>
                <a:spcPct val="90000"/>
              </a:lnSpc>
            </a:pPr>
            <a:r>
              <a:rPr lang="en-US" sz="2800" b="1" strike="noStrike" spc="-1" dirty="0" err="1">
                <a:solidFill>
                  <a:srgbClr val="000000"/>
                </a:solidFill>
                <a:latin typeface="Calibri"/>
                <a:ea typeface="Calibri"/>
              </a:rPr>
              <a:t>客製化前的結巴斷詞</a:t>
            </a:r>
            <a:endParaRPr lang="en-US" sz="2800" b="0" strike="noStrike" spc="-1" dirty="0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2800" b="0" strike="noStrike" spc="-1" dirty="0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2800" b="0" strike="noStrike" spc="-1" dirty="0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2800" b="0" strike="noStrike" spc="-1" dirty="0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2800" b="0" strike="noStrike" spc="-1" dirty="0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2800" b="0" strike="noStrike" spc="-1" dirty="0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2800" b="0" strike="noStrike" spc="-1" dirty="0"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en-US" sz="2800" b="0" strike="noStrike" spc="-1" dirty="0">
              <a:latin typeface="Arial"/>
            </a:endParaRPr>
          </a:p>
        </p:txBody>
      </p:sp>
      <p:pic>
        <p:nvPicPr>
          <p:cNvPr id="294" name="Shape 411"/>
          <p:cNvPicPr/>
          <p:nvPr/>
        </p:nvPicPr>
        <p:blipFill>
          <a:blip r:embed="rId2"/>
          <a:stretch/>
        </p:blipFill>
        <p:spPr>
          <a:xfrm>
            <a:off x="1214280" y="1944000"/>
            <a:ext cx="8721360" cy="1582560"/>
          </a:xfrm>
          <a:prstGeom prst="rect">
            <a:avLst/>
          </a:prstGeom>
          <a:ln>
            <a:noFill/>
          </a:ln>
        </p:spPr>
      </p:pic>
      <p:pic>
        <p:nvPicPr>
          <p:cNvPr id="295" name="Shape 412"/>
          <p:cNvPicPr/>
          <p:nvPr/>
        </p:nvPicPr>
        <p:blipFill>
          <a:blip r:embed="rId3"/>
          <a:srcRect r="2271"/>
          <a:stretch/>
        </p:blipFill>
        <p:spPr>
          <a:xfrm>
            <a:off x="1329840" y="4744502"/>
            <a:ext cx="8605800" cy="1077840"/>
          </a:xfrm>
          <a:prstGeom prst="rect">
            <a:avLst/>
          </a:prstGeom>
          <a:ln>
            <a:noFill/>
          </a:ln>
        </p:spPr>
      </p:pic>
      <p:pic>
        <p:nvPicPr>
          <p:cNvPr id="296" name="Shape 413"/>
          <p:cNvPicPr/>
          <p:nvPr/>
        </p:nvPicPr>
        <p:blipFill>
          <a:blip r:embed="rId4"/>
          <a:stretch/>
        </p:blipFill>
        <p:spPr>
          <a:xfrm>
            <a:off x="3103560" y="3570120"/>
            <a:ext cx="3034440" cy="3144600"/>
          </a:xfrm>
          <a:prstGeom prst="rect">
            <a:avLst/>
          </a:prstGeom>
          <a:ln>
            <a:noFill/>
          </a:ln>
        </p:spPr>
      </p:pic>
      <p:sp>
        <p:nvSpPr>
          <p:cNvPr id="297" name="CustomShape 4"/>
          <p:cNvSpPr/>
          <p:nvPr/>
        </p:nvSpPr>
        <p:spPr>
          <a:xfrm>
            <a:off x="657720" y="6168600"/>
            <a:ext cx="1861920" cy="53064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729FCF"/>
          </a:solidFill>
          <a:ln w="12600">
            <a:solidFill>
              <a:schemeClr val="dk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FFFFFF"/>
                </a:solidFill>
                <a:latin typeface="Arial Black"/>
                <a:ea typeface="Arial Black"/>
              </a:rPr>
              <a:t>1.get data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98" name="CustomShape 5"/>
          <p:cNvSpPr/>
          <p:nvPr/>
        </p:nvSpPr>
        <p:spPr>
          <a:xfrm>
            <a:off x="2877840" y="6184080"/>
            <a:ext cx="1861920" cy="53064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200"/>
          </a:solidFill>
          <a:ln w="12600">
            <a:solidFill>
              <a:schemeClr val="dk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CE181E"/>
                </a:solidFill>
                <a:latin typeface="Arial Black"/>
                <a:ea typeface="Arial Black"/>
              </a:rPr>
              <a:t>2.jieba cut</a:t>
            </a:r>
            <a:endParaRPr lang="en-US" sz="1800" b="0" strike="noStrike" spc="-1">
              <a:solidFill>
                <a:srgbClr val="CE181E"/>
              </a:solidFill>
              <a:latin typeface="Arial"/>
            </a:endParaRPr>
          </a:p>
        </p:txBody>
      </p:sp>
      <p:sp>
        <p:nvSpPr>
          <p:cNvPr id="299" name="CustomShape 6"/>
          <p:cNvSpPr/>
          <p:nvPr/>
        </p:nvSpPr>
        <p:spPr>
          <a:xfrm>
            <a:off x="5206680" y="6194880"/>
            <a:ext cx="1862640" cy="66384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729FCF"/>
          </a:solidFill>
          <a:ln w="12600">
            <a:solidFill>
              <a:schemeClr val="dk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FFFFFF"/>
                </a:solidFill>
                <a:latin typeface="Arial Black"/>
                <a:ea typeface="Arial Black"/>
              </a:rPr>
              <a:t>3.wor2vec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00" name="CustomShape 7"/>
          <p:cNvSpPr/>
          <p:nvPr/>
        </p:nvSpPr>
        <p:spPr>
          <a:xfrm>
            <a:off x="7269480" y="6239520"/>
            <a:ext cx="2222640" cy="66384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729FCF"/>
          </a:solidFill>
          <a:ln w="12600">
            <a:solidFill>
              <a:schemeClr val="dk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FFFFFF"/>
                </a:solidFill>
                <a:latin typeface="Arial Black"/>
                <a:ea typeface="Arial Black"/>
              </a:rPr>
              <a:t>4. build model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01" name="CustomShape 8"/>
          <p:cNvSpPr/>
          <p:nvPr/>
        </p:nvSpPr>
        <p:spPr>
          <a:xfrm>
            <a:off x="9571320" y="6292800"/>
            <a:ext cx="1862640" cy="66384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729FCF"/>
          </a:solidFill>
          <a:ln w="12600">
            <a:solidFill>
              <a:schemeClr val="dk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FFFFFF"/>
                </a:solidFill>
                <a:latin typeface="Arial Black"/>
                <a:ea typeface="Arial Black"/>
              </a:rPr>
              <a:t>5.predict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xmlns="" id="{DEB92BF5-799F-42CA-8AA9-232F7CE8D2D0}"/>
              </a:ext>
            </a:extLst>
          </p:cNvPr>
          <p:cNvSpPr txBox="1"/>
          <p:nvPr/>
        </p:nvSpPr>
        <p:spPr>
          <a:xfrm>
            <a:off x="1216459" y="3869953"/>
            <a:ext cx="2011320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6000" indent="-214920">
              <a:lnSpc>
                <a:spcPct val="90000"/>
              </a:lnSpc>
              <a:spcBef>
                <a:spcPts val="1001"/>
              </a:spcBef>
              <a:buClr>
                <a:srgbClr val="FFFFFF"/>
              </a:buClr>
              <a:buFont typeface="Arial"/>
              <a:buChar char="•"/>
            </a:pPr>
            <a:r>
              <a:rPr lang="zh-TW" altLang="en-US" sz="2800" b="1" spc="-1" dirty="0">
                <a:solidFill>
                  <a:srgbClr val="000000"/>
                </a:solidFill>
                <a:latin typeface="Calibri"/>
              </a:rPr>
              <a:t>自訂字典</a:t>
            </a:r>
            <a:r>
              <a:rPr lang="en-US" altLang="zh-TW" sz="2800" b="1" spc="-1" dirty="0">
                <a:solidFill>
                  <a:srgbClr val="000000"/>
                </a:solidFill>
                <a:latin typeface="Calibri"/>
              </a:rPr>
              <a:t>&gt;</a:t>
            </a:r>
            <a:endParaRPr lang="zh-TW" altLang="en-US" sz="2800" b="1" spc="-1" dirty="0">
              <a:solidFill>
                <a:srgbClr val="00000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0976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1" grpId="0"/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CustomShape 1"/>
          <p:cNvSpPr/>
          <p:nvPr/>
        </p:nvSpPr>
        <p:spPr>
          <a:xfrm>
            <a:off x="1252800" y="816840"/>
            <a:ext cx="6094080" cy="4821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3200" b="1" strike="noStrike" spc="-1" dirty="0" err="1">
                <a:solidFill>
                  <a:srgbClr val="000000"/>
                </a:solidFill>
                <a:latin typeface="Calibri"/>
                <a:ea typeface="Calibri"/>
              </a:rPr>
              <a:t>用法</a:t>
            </a:r>
            <a:r>
              <a:rPr lang="en-US" sz="3200" b="1" strike="noStrike" spc="-1" dirty="0">
                <a:solidFill>
                  <a:srgbClr val="000000"/>
                </a:solidFill>
                <a:latin typeface="Calibri"/>
                <a:ea typeface="Calibri"/>
              </a:rPr>
              <a:t>:</a:t>
            </a:r>
            <a:endParaRPr lang="en-US" sz="3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800" b="1" strike="noStrike" spc="-1" dirty="0">
                <a:solidFill>
                  <a:srgbClr val="000000"/>
                </a:solidFill>
                <a:latin typeface="Calibri"/>
                <a:ea typeface="Calibri"/>
              </a:rPr>
              <a:t>-size</a:t>
            </a:r>
            <a:endParaRPr lang="en-US" sz="2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800" b="1" strike="noStrike" spc="-1" dirty="0">
                <a:solidFill>
                  <a:srgbClr val="000000"/>
                </a:solidFill>
                <a:latin typeface="Calibri"/>
                <a:ea typeface="Calibri"/>
              </a:rPr>
              <a:t>-</a:t>
            </a:r>
            <a:r>
              <a:rPr lang="en-US" sz="2800" b="1" strike="noStrike" spc="-1" dirty="0" err="1">
                <a:solidFill>
                  <a:srgbClr val="000000"/>
                </a:solidFill>
                <a:latin typeface="Calibri"/>
                <a:ea typeface="Calibri"/>
              </a:rPr>
              <a:t>min_count</a:t>
            </a:r>
            <a:endParaRPr lang="en-US" sz="2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3200" b="1" strike="noStrike" spc="-1" dirty="0" err="1">
                <a:solidFill>
                  <a:srgbClr val="000000"/>
                </a:solidFill>
                <a:latin typeface="Calibri"/>
                <a:ea typeface="Calibri"/>
              </a:rPr>
              <a:t>優點</a:t>
            </a:r>
            <a:r>
              <a:rPr lang="en-US" sz="3200" b="1" strike="noStrike" spc="-1" dirty="0">
                <a:solidFill>
                  <a:srgbClr val="000000"/>
                </a:solidFill>
                <a:latin typeface="Calibri"/>
                <a:ea typeface="Calibri"/>
              </a:rPr>
              <a:t>:</a:t>
            </a:r>
            <a:endParaRPr lang="en-US" sz="32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800" b="1" strike="noStrike" spc="-1" dirty="0">
                <a:solidFill>
                  <a:srgbClr val="000000"/>
                </a:solidFill>
                <a:latin typeface="Calibri"/>
                <a:ea typeface="Calibri"/>
              </a:rPr>
              <a:t>-</a:t>
            </a:r>
            <a:r>
              <a:rPr lang="en-US" sz="2800" b="1" strike="noStrike" spc="-1" dirty="0" err="1">
                <a:solidFill>
                  <a:srgbClr val="000000"/>
                </a:solidFill>
                <a:latin typeface="Calibri"/>
                <a:ea typeface="Calibri"/>
              </a:rPr>
              <a:t>降低維度</a:t>
            </a:r>
            <a:endParaRPr lang="en-US" sz="2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800" b="1" strike="noStrike" spc="-1" dirty="0">
                <a:solidFill>
                  <a:srgbClr val="000000"/>
                </a:solidFill>
                <a:latin typeface="Calibri"/>
                <a:ea typeface="Calibri"/>
              </a:rPr>
              <a:t>-</a:t>
            </a:r>
            <a:r>
              <a:rPr lang="en-US" sz="2800" b="1" strike="noStrike" spc="-1" dirty="0" err="1">
                <a:solidFill>
                  <a:srgbClr val="000000"/>
                </a:solidFill>
                <a:latin typeface="Calibri"/>
                <a:ea typeface="Calibri"/>
              </a:rPr>
              <a:t>可尋找出相似字彙</a:t>
            </a:r>
            <a:endParaRPr lang="en-US" sz="2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800" b="1" strike="noStrike" spc="-1" dirty="0">
                <a:solidFill>
                  <a:srgbClr val="000000"/>
                </a:solidFill>
                <a:latin typeface="Calibri"/>
                <a:ea typeface="Calibri"/>
              </a:rPr>
              <a:t>-</a:t>
            </a:r>
            <a:r>
              <a:rPr lang="en-US" sz="2800" b="1" strike="noStrike" spc="-1" dirty="0" err="1">
                <a:solidFill>
                  <a:srgbClr val="000000"/>
                </a:solidFill>
                <a:latin typeface="Calibri"/>
                <a:ea typeface="Calibri"/>
              </a:rPr>
              <a:t>訓練迅速</a:t>
            </a:r>
            <a:endParaRPr lang="en-US" sz="2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800" b="0" strike="noStrike" spc="-1" dirty="0">
              <a:latin typeface="Arial"/>
            </a:endParaRPr>
          </a:p>
        </p:txBody>
      </p:sp>
      <p:pic>
        <p:nvPicPr>
          <p:cNvPr id="303" name="圖片 208"/>
          <p:cNvPicPr/>
          <p:nvPr/>
        </p:nvPicPr>
        <p:blipFill>
          <a:blip r:embed="rId2"/>
          <a:stretch/>
        </p:blipFill>
        <p:spPr>
          <a:xfrm>
            <a:off x="5616000" y="2089440"/>
            <a:ext cx="4761360" cy="2806560"/>
          </a:xfrm>
          <a:prstGeom prst="rect">
            <a:avLst/>
          </a:prstGeom>
          <a:ln>
            <a:noFill/>
          </a:ln>
        </p:spPr>
      </p:pic>
      <p:sp>
        <p:nvSpPr>
          <p:cNvPr id="304" name="CustomShape 2"/>
          <p:cNvSpPr/>
          <p:nvPr/>
        </p:nvSpPr>
        <p:spPr>
          <a:xfrm>
            <a:off x="1252800" y="360000"/>
            <a:ext cx="8097480" cy="934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39240" rIns="90000" bIns="45000" anchor="ctr"/>
          <a:lstStyle/>
          <a:p>
            <a:pPr algn="ctr">
              <a:lnSpc>
                <a:spcPct val="90000"/>
              </a:lnSpc>
            </a:pPr>
            <a:r>
              <a:rPr lang="en-US" sz="4400" b="1" strike="noStrike" spc="-1" dirty="0" err="1">
                <a:solidFill>
                  <a:srgbClr val="000000"/>
                </a:solidFill>
                <a:latin typeface="Calibri"/>
                <a:ea typeface="Calibri"/>
              </a:rPr>
              <a:t>消息面分析</a:t>
            </a:r>
            <a:r>
              <a:rPr lang="en-US" sz="4400" b="1" strike="noStrike" spc="-1" dirty="0">
                <a:solidFill>
                  <a:srgbClr val="000000"/>
                </a:solidFill>
                <a:latin typeface="Calibri"/>
                <a:ea typeface="Calibri"/>
              </a:rPr>
              <a:t>-- Word2Ve</a:t>
            </a:r>
            <a:endParaRPr lang="en-US" sz="4400" b="0" strike="noStrike" spc="-1" dirty="0">
              <a:latin typeface="Arial"/>
            </a:endParaRPr>
          </a:p>
        </p:txBody>
      </p:sp>
      <p:sp>
        <p:nvSpPr>
          <p:cNvPr id="305" name="CustomShape 3"/>
          <p:cNvSpPr/>
          <p:nvPr/>
        </p:nvSpPr>
        <p:spPr>
          <a:xfrm>
            <a:off x="763200" y="6020280"/>
            <a:ext cx="1861920" cy="53064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729FCF"/>
          </a:solidFill>
          <a:ln w="12600">
            <a:solidFill>
              <a:schemeClr val="dk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FFFFFF"/>
                </a:solidFill>
                <a:latin typeface="Arial Black"/>
                <a:ea typeface="Arial Black"/>
              </a:rPr>
              <a:t>1.get data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06" name="CustomShape 4"/>
          <p:cNvSpPr/>
          <p:nvPr/>
        </p:nvSpPr>
        <p:spPr>
          <a:xfrm>
            <a:off x="2983320" y="6035760"/>
            <a:ext cx="1861920" cy="53064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729FCF"/>
          </a:solidFill>
          <a:ln w="12600">
            <a:solidFill>
              <a:schemeClr val="dk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FFFFFF"/>
                </a:solidFill>
                <a:latin typeface="Arial Black"/>
                <a:ea typeface="Arial Black"/>
              </a:rPr>
              <a:t>2.jieba cut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07" name="CustomShape 5"/>
          <p:cNvSpPr/>
          <p:nvPr/>
        </p:nvSpPr>
        <p:spPr>
          <a:xfrm>
            <a:off x="5312160" y="6046560"/>
            <a:ext cx="1862640" cy="66384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200"/>
          </a:solidFill>
          <a:ln w="12600">
            <a:solidFill>
              <a:schemeClr val="dk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CE181E"/>
                </a:solidFill>
                <a:latin typeface="Arial Black"/>
                <a:ea typeface="Arial Black"/>
              </a:rPr>
              <a:t>3.wor2vec</a:t>
            </a:r>
            <a:endParaRPr lang="en-US" sz="1800" b="0" strike="noStrike" spc="-1">
              <a:solidFill>
                <a:srgbClr val="CE181E"/>
              </a:solidFill>
              <a:latin typeface="Arial"/>
            </a:endParaRPr>
          </a:p>
        </p:txBody>
      </p:sp>
      <p:sp>
        <p:nvSpPr>
          <p:cNvPr id="308" name="CustomShape 6"/>
          <p:cNvSpPr/>
          <p:nvPr/>
        </p:nvSpPr>
        <p:spPr>
          <a:xfrm>
            <a:off x="7374960" y="6091200"/>
            <a:ext cx="2222640" cy="66384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729FCF"/>
          </a:solidFill>
          <a:ln w="12600">
            <a:solidFill>
              <a:schemeClr val="dk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FFFFFF"/>
                </a:solidFill>
                <a:latin typeface="Arial Black"/>
                <a:ea typeface="Arial Black"/>
              </a:rPr>
              <a:t>4. build model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09" name="CustomShape 7"/>
          <p:cNvSpPr/>
          <p:nvPr/>
        </p:nvSpPr>
        <p:spPr>
          <a:xfrm>
            <a:off x="9676800" y="6144480"/>
            <a:ext cx="1862640" cy="66384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729FCF"/>
          </a:solidFill>
          <a:ln w="12600">
            <a:solidFill>
              <a:schemeClr val="dk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FFFFFF"/>
                </a:solidFill>
                <a:latin typeface="Arial Black"/>
                <a:ea typeface="Arial Black"/>
              </a:rPr>
              <a:t>5.predict</a:t>
            </a:r>
            <a:endParaRPr lang="en-US" sz="18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8760700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Calibri"/>
              <a:buNone/>
            </a:pPr>
            <a:r>
              <a:rPr lang="zh-TW" sz="6600" b="1" i="0" u="none" strike="noStrike" cap="none" dirty="0">
                <a:solidFill>
                  <a:schemeClr val="tx1"/>
                </a:solidFill>
                <a:sym typeface="Calibri"/>
              </a:rPr>
              <a:t>組員介紹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99" name="Shape 99"/>
          <p:cNvSpPr txBox="1"/>
          <p:nvPr/>
        </p:nvSpPr>
        <p:spPr>
          <a:xfrm>
            <a:off x="5614417" y="1690688"/>
            <a:ext cx="7180216" cy="51310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-2286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Char char="•"/>
            </a:pPr>
            <a:r>
              <a:rPr lang="zh-TW" sz="3600" b="1" i="0" u="none" strike="noStrike" cap="none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組</a:t>
            </a:r>
            <a:r>
              <a:rPr lang="zh-TW" altLang="en-US" sz="3600" b="1" i="0" u="none" strike="noStrike" cap="none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長</a:t>
            </a:r>
            <a:r>
              <a:rPr lang="zh-TW" sz="3600" b="1" i="0" u="none" strike="noStrike" cap="none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：</a:t>
            </a:r>
            <a:r>
              <a:rPr lang="zh-TW" sz="3600" b="1" i="0" u="none" strike="noStrike" cap="non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陳韋</a:t>
            </a:r>
            <a:r>
              <a:rPr lang="zh-TW" sz="3600" b="1" i="0" u="none" strike="noStrike" cap="none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任</a:t>
            </a:r>
            <a:endParaRPr lang="en-US" altLang="zh-TW" sz="3600" b="1" i="0" u="none" strike="noStrike" cap="none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/>
              <a:ea typeface="Calibri"/>
              <a:cs typeface="Calibri"/>
              <a:sym typeface="Calibri"/>
            </a:endParaRPr>
          </a:p>
          <a:p>
            <a:pPr marL="228600" marR="0" lvl="0" indent="-2286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Char char="•"/>
            </a:pPr>
            <a:endParaRPr lang="en-US" altLang="zh-TW" sz="36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/>
              <a:ea typeface="Calibri"/>
              <a:cs typeface="Calibri"/>
              <a:sym typeface="Calibri"/>
            </a:endParaRPr>
          </a:p>
          <a:p>
            <a:pPr marL="228600" marR="0" lvl="0" indent="-2286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Char char="•"/>
            </a:pPr>
            <a:r>
              <a:rPr lang="zh-TW" altLang="en-US" sz="36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主要工作：</a:t>
            </a:r>
            <a:r>
              <a:rPr lang="en-US" altLang="zh-TW" sz="36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RNN</a:t>
            </a:r>
            <a:r>
              <a:rPr lang="zh-TW" altLang="en-US" sz="36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 股市預測</a:t>
            </a:r>
            <a:endParaRPr lang="en-US" altLang="zh-TW" sz="3600" b="1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/>
              <a:ea typeface="Calibri"/>
              <a:cs typeface="Calibri"/>
              <a:sym typeface="Calibri"/>
            </a:endParaRPr>
          </a:p>
          <a:p>
            <a:pPr marL="228600" marR="0" lvl="0" indent="-2286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Char char="•"/>
            </a:pPr>
            <a:endParaRPr sz="3600" b="1" i="0" u="none" strike="noStrike" cap="none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/>
              <a:ea typeface="Calibri"/>
              <a:cs typeface="Calibri"/>
              <a:sym typeface="Calibri"/>
            </a:endParaRPr>
          </a:p>
          <a:p>
            <a:pPr marL="228600" marR="0" lvl="0" indent="-22860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Char char="•"/>
            </a:pPr>
            <a:r>
              <a:rPr lang="zh-TW" sz="3600" b="1" i="0" u="none" strike="noStrike" cap="non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使用工具：</a:t>
            </a:r>
            <a:endParaRPr sz="3600" b="1" i="0" u="none" strike="noStrike" cap="none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lang="zh-TW" sz="2000" b="1" i="0" u="none" strike="noStrike" cap="non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lang="zh-TW" sz="2800" b="1" i="0" u="none" strike="noStrike" cap="non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Python , Keras , </a:t>
            </a:r>
            <a:endParaRPr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zh-TW" sz="2800" b="1" i="0" u="none" strike="noStrike" cap="non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	Tensorflow ,Django </a:t>
            </a:r>
            <a:endParaRPr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zh-TW" sz="2800" b="1" i="0" u="none" strike="noStrike" cap="non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	, Pandas, Numpy </a:t>
            </a:r>
            <a:endParaRPr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zh-TW" sz="2800" b="1" i="0" u="none" strike="noStrike" cap="non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lang="zh-TW" sz="2800" b="1" i="0" u="none" strike="noStrike" cap="none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zh-TW" sz="2800" b="1" i="0" u="none" strike="noStrike" cap="non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sklearn </a:t>
            </a:r>
            <a:r>
              <a:rPr lang="zh-TW" sz="2800" b="1" i="0" u="none" strike="noStrike" cap="none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zh-TW" sz="2800" b="1" i="0" u="none" strike="noStrike" cap="non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matplotlib </a:t>
            </a:r>
            <a:r>
              <a:rPr lang="zh-TW" sz="2800" b="1" i="0" u="none" strike="noStrike" cap="none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, </a:t>
            </a:r>
            <a:endParaRPr lang="en-US" altLang="zh-TW" sz="2800" b="1" i="0" u="none" strike="noStrike" cap="none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n-US" altLang="zh-TW" sz="2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lang="zh-TW" sz="2800" b="1" i="0" u="none" strike="noStrike" cap="none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Node</a:t>
            </a:r>
            <a:r>
              <a:rPr lang="zh-TW" sz="2800" b="1" i="0" u="none" strike="noStrike" cap="non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.js , </a:t>
            </a:r>
            <a:r>
              <a:rPr lang="zh-TW" sz="2800" b="1" i="0" u="none" strike="noStrike" cap="none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Bot </a:t>
            </a:r>
            <a:r>
              <a:rPr lang="zh-TW" sz="2800" b="1" i="0" u="none" strike="noStrike" cap="non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Framework.</a:t>
            </a:r>
            <a:endParaRPr sz="2800" b="1" i="0" u="none" strike="noStrike" cap="none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02634" y="1431066"/>
            <a:ext cx="6921137" cy="5426934"/>
          </a:xfrm>
          <a:prstGeom prst="rect">
            <a:avLst/>
          </a:prstGeom>
        </p:spPr>
      </p:pic>
      <p:cxnSp>
        <p:nvCxnSpPr>
          <p:cNvPr id="7" name="直線接點 6"/>
          <p:cNvCxnSpPr/>
          <p:nvPr/>
        </p:nvCxnSpPr>
        <p:spPr>
          <a:xfrm>
            <a:off x="5614417" y="2331720"/>
            <a:ext cx="6059424" cy="182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接點 7"/>
          <p:cNvCxnSpPr/>
          <p:nvPr/>
        </p:nvCxnSpPr>
        <p:spPr>
          <a:xfrm>
            <a:off x="5614417" y="3355848"/>
            <a:ext cx="6059424" cy="182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CustomShape 1"/>
          <p:cNvSpPr/>
          <p:nvPr/>
        </p:nvSpPr>
        <p:spPr>
          <a:xfrm>
            <a:off x="838080" y="365040"/>
            <a:ext cx="10513800" cy="1324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11" name="CustomShape 2"/>
          <p:cNvSpPr/>
          <p:nvPr/>
        </p:nvSpPr>
        <p:spPr>
          <a:xfrm rot="5400000">
            <a:off x="3921840" y="-1254960"/>
            <a:ext cx="4349520" cy="10513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312" name="Shape 427"/>
          <p:cNvPicPr/>
          <p:nvPr/>
        </p:nvPicPr>
        <p:blipFill>
          <a:blip r:embed="rId2"/>
          <a:stretch/>
        </p:blipFill>
        <p:spPr>
          <a:xfrm>
            <a:off x="1872000" y="36000"/>
            <a:ext cx="6882120" cy="6485040"/>
          </a:xfrm>
          <a:prstGeom prst="rect">
            <a:avLst/>
          </a:prstGeom>
          <a:ln>
            <a:noFill/>
          </a:ln>
        </p:spPr>
      </p:pic>
      <p:pic>
        <p:nvPicPr>
          <p:cNvPr id="313" name="圖片 213"/>
          <p:cNvPicPr/>
          <p:nvPr/>
        </p:nvPicPr>
        <p:blipFill>
          <a:blip r:embed="rId3"/>
          <a:stretch/>
        </p:blipFill>
        <p:spPr>
          <a:xfrm rot="21579600">
            <a:off x="1890720" y="56160"/>
            <a:ext cx="6843960" cy="6485040"/>
          </a:xfrm>
          <a:prstGeom prst="rect">
            <a:avLst/>
          </a:prstGeom>
          <a:ln>
            <a:noFill/>
          </a:ln>
        </p:spPr>
      </p:pic>
      <p:pic>
        <p:nvPicPr>
          <p:cNvPr id="314" name="圖片 214"/>
          <p:cNvPicPr/>
          <p:nvPr/>
        </p:nvPicPr>
        <p:blipFill>
          <a:blip r:embed="rId4"/>
          <a:stretch/>
        </p:blipFill>
        <p:spPr>
          <a:xfrm>
            <a:off x="1347360" y="-60789"/>
            <a:ext cx="8972640" cy="6587640"/>
          </a:xfrm>
          <a:prstGeom prst="rect">
            <a:avLst/>
          </a:prstGeom>
          <a:ln>
            <a:noFill/>
          </a:ln>
        </p:spPr>
      </p:pic>
      <p:sp>
        <p:nvSpPr>
          <p:cNvPr id="315" name="CustomShape 3"/>
          <p:cNvSpPr/>
          <p:nvPr/>
        </p:nvSpPr>
        <p:spPr>
          <a:xfrm>
            <a:off x="223560" y="6401160"/>
            <a:ext cx="1861920" cy="53064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729FCF"/>
          </a:solidFill>
          <a:ln w="12600">
            <a:solidFill>
              <a:schemeClr val="dk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FFFFFF"/>
                </a:solidFill>
                <a:latin typeface="Arial Black"/>
                <a:ea typeface="Arial Black"/>
              </a:rPr>
              <a:t>1.get data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16" name="CustomShape 4"/>
          <p:cNvSpPr/>
          <p:nvPr/>
        </p:nvSpPr>
        <p:spPr>
          <a:xfrm>
            <a:off x="2306520" y="6406200"/>
            <a:ext cx="1861920" cy="53064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729FCF"/>
          </a:solidFill>
          <a:ln w="12600">
            <a:solidFill>
              <a:schemeClr val="dk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FFFFFF"/>
                </a:solidFill>
                <a:latin typeface="Arial Black"/>
                <a:ea typeface="Arial Black"/>
              </a:rPr>
              <a:t>2.jieba cut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17" name="CustomShape 5"/>
          <p:cNvSpPr/>
          <p:nvPr/>
        </p:nvSpPr>
        <p:spPr>
          <a:xfrm>
            <a:off x="4677480" y="6321600"/>
            <a:ext cx="1862640" cy="66384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200"/>
          </a:solidFill>
          <a:ln w="12600">
            <a:solidFill>
              <a:schemeClr val="dk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CE181E"/>
                </a:solidFill>
                <a:latin typeface="Arial Black"/>
                <a:ea typeface="Arial Black"/>
              </a:rPr>
              <a:t>3.wor2vec</a:t>
            </a:r>
            <a:endParaRPr lang="en-US" sz="1800" b="0" strike="noStrike" spc="-1">
              <a:solidFill>
                <a:srgbClr val="CE181E"/>
              </a:solidFill>
              <a:latin typeface="Arial"/>
            </a:endParaRPr>
          </a:p>
        </p:txBody>
      </p:sp>
      <p:sp>
        <p:nvSpPr>
          <p:cNvPr id="318" name="CustomShape 6"/>
          <p:cNvSpPr/>
          <p:nvPr/>
        </p:nvSpPr>
        <p:spPr>
          <a:xfrm>
            <a:off x="6867360" y="6366240"/>
            <a:ext cx="2222640" cy="66384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729FCF"/>
          </a:solidFill>
          <a:ln w="12600">
            <a:solidFill>
              <a:schemeClr val="dk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FFFFFF"/>
                </a:solidFill>
                <a:latin typeface="Arial Black"/>
                <a:ea typeface="Arial Black"/>
              </a:rPr>
              <a:t>4. build model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19" name="CustomShape 7"/>
          <p:cNvSpPr/>
          <p:nvPr/>
        </p:nvSpPr>
        <p:spPr>
          <a:xfrm>
            <a:off x="9158760" y="6324480"/>
            <a:ext cx="1862640" cy="66384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729FCF"/>
          </a:solidFill>
          <a:ln w="12600">
            <a:solidFill>
              <a:schemeClr val="dk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FFFFFF"/>
                </a:solidFill>
                <a:latin typeface="Arial Black"/>
                <a:ea typeface="Arial Black"/>
              </a:rPr>
              <a:t>5.predict</a:t>
            </a:r>
            <a:endParaRPr lang="en-US" sz="18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28253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CustomShape 1"/>
          <p:cNvSpPr/>
          <p:nvPr/>
        </p:nvSpPr>
        <p:spPr>
          <a:xfrm>
            <a:off x="1785240" y="5585760"/>
            <a:ext cx="10513800" cy="1493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21" name="CustomShape 2"/>
          <p:cNvSpPr/>
          <p:nvPr/>
        </p:nvSpPr>
        <p:spPr>
          <a:xfrm>
            <a:off x="339480" y="1312560"/>
            <a:ext cx="11164680" cy="3354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70000"/>
              </a:lnSpc>
            </a:pPr>
            <a:r>
              <a:rPr lang="en-US" sz="3600" b="1" strike="noStrike" spc="-1" dirty="0">
                <a:latin typeface="Calibri" panose="020F0502020204030204" pitchFamily="34" charset="0"/>
                <a:cs typeface="Calibri" panose="020F0502020204030204" pitchFamily="34" charset="0"/>
              </a:rPr>
              <a:t>1.</a:t>
            </a:r>
            <a:r>
              <a:rPr lang="en-US" altLang="zh-TW" sz="3600" b="1" spc="-1" dirty="0"/>
              <a:t> </a:t>
            </a:r>
            <a:r>
              <a:rPr lang="zh-CN" altLang="en-US" sz="3600" b="1" spc="-1" dirty="0"/>
              <a:t>原始資料</a:t>
            </a:r>
            <a:r>
              <a:rPr lang="en-US" altLang="zh-CN" sz="3600" b="1" spc="-1" dirty="0"/>
              <a:t>:</a:t>
            </a:r>
            <a:r>
              <a:rPr lang="en-US" altLang="zh-TW" sz="3600" b="1" spc="-1" dirty="0"/>
              <a:t>2011</a:t>
            </a:r>
            <a:r>
              <a:rPr lang="zh-CN" altLang="en-US" sz="3600" b="1" spc="-1" dirty="0"/>
              <a:t>至</a:t>
            </a:r>
            <a:r>
              <a:rPr lang="en-US" altLang="zh-TW" sz="3600" b="1" spc="-1" dirty="0"/>
              <a:t> 2017 </a:t>
            </a:r>
            <a:r>
              <a:rPr lang="zh-CN" altLang="en-US" sz="3600" b="1" spc="-1" dirty="0"/>
              <a:t>新聞</a:t>
            </a:r>
            <a:r>
              <a:rPr lang="en-US" altLang="zh-TW" sz="3600" b="1" spc="-1" dirty="0"/>
              <a:t> </a:t>
            </a:r>
            <a:r>
              <a:rPr lang="en-US" altLang="zh-TW" sz="3600" b="1" spc="-1" dirty="0">
                <a:solidFill>
                  <a:srgbClr val="FF0000"/>
                </a:solidFill>
              </a:rPr>
              <a:t>(Data)</a:t>
            </a:r>
            <a:endParaRPr lang="en-US" sz="3600" b="1" strike="noStrike" spc="-1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70000"/>
              </a:lnSpc>
            </a:pPr>
            <a:endParaRPr lang="en-US" sz="3600" b="1" strike="noStrike" spc="-1" dirty="0">
              <a:solidFill>
                <a:srgbClr val="000000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</a:endParaRPr>
          </a:p>
          <a:p>
            <a:pPr>
              <a:lnSpc>
                <a:spcPct val="70000"/>
              </a:lnSpc>
            </a:pPr>
            <a:r>
              <a:rPr lang="en-US" sz="3600" b="1" spc="-1" dirty="0">
                <a:solidFill>
                  <a:srgbClr val="00000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</a:rPr>
              <a:t>2</a:t>
            </a:r>
            <a:r>
              <a:rPr lang="en-US" sz="3600" b="1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</a:rPr>
              <a:t>.</a:t>
            </a:r>
            <a:r>
              <a:rPr lang="zh-CN" altLang="en-US" sz="3600" b="1" spc="-1" dirty="0">
                <a:solidFill>
                  <a:srgbClr val="00000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</a:rPr>
              <a:t>將轉成</a:t>
            </a:r>
            <a:r>
              <a:rPr lang="en-US" sz="3600" b="1" strike="noStrike" spc="-1" dirty="0" err="1">
                <a:solidFill>
                  <a:srgbClr val="00000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</a:rPr>
              <a:t>向量的每日新聞字彙加總，取其平均值</a:t>
            </a:r>
            <a:r>
              <a:rPr lang="en-US" sz="3600" b="1" strike="noStrike" spc="-1" dirty="0">
                <a:solidFill>
                  <a:srgbClr val="CE181E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</a:rPr>
              <a:t>(Input)</a:t>
            </a:r>
            <a:endParaRPr lang="en-US" sz="3600" b="1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70000"/>
              </a:lnSpc>
            </a:pPr>
            <a:endParaRPr lang="en-US" sz="3600" b="1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70000"/>
              </a:lnSpc>
            </a:pPr>
            <a:r>
              <a:rPr lang="en-US" sz="3600" b="1" spc="-1" dirty="0">
                <a:solidFill>
                  <a:srgbClr val="00000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</a:rPr>
              <a:t>3</a:t>
            </a:r>
            <a:r>
              <a:rPr lang="en-US" sz="3600" b="1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</a:rPr>
              <a:t>.用簡易RNN模型:Dense*3</a:t>
            </a:r>
            <a:r>
              <a:rPr lang="en-US" sz="3600" b="1" strike="noStrike" spc="-1" dirty="0">
                <a:solidFill>
                  <a:srgbClr val="CE181E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</a:rPr>
              <a:t>(</a:t>
            </a:r>
            <a:r>
              <a:rPr lang="en-US" sz="3600" b="1" strike="noStrike" spc="-1" dirty="0" err="1">
                <a:solidFill>
                  <a:srgbClr val="CE181E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</a:rPr>
              <a:t>神經網路</a:t>
            </a:r>
            <a:r>
              <a:rPr lang="en-US" sz="3600" b="1" strike="noStrike" spc="-1" dirty="0">
                <a:solidFill>
                  <a:srgbClr val="CE181E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</a:rPr>
              <a:t>)</a:t>
            </a:r>
            <a:endParaRPr lang="en-US" sz="3600" b="1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70000"/>
              </a:lnSpc>
            </a:pPr>
            <a:endParaRPr lang="en-US" sz="3600" b="1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70000"/>
              </a:lnSpc>
            </a:pPr>
            <a:r>
              <a:rPr lang="en-US" sz="3600" b="1" spc="-1" dirty="0">
                <a:solidFill>
                  <a:srgbClr val="00000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</a:rPr>
              <a:t>4</a:t>
            </a:r>
            <a:r>
              <a:rPr lang="en-US" sz="3600" b="1" strike="noStrike" spc="-1" dirty="0">
                <a:solidFill>
                  <a:srgbClr val="000000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</a:rPr>
              <a:t>.預測隔日股價是漲或跌</a:t>
            </a:r>
            <a:r>
              <a:rPr lang="en-US" sz="3600" b="1" strike="noStrike" spc="-1" dirty="0">
                <a:solidFill>
                  <a:srgbClr val="CE181E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</a:rPr>
              <a:t>(Output)</a:t>
            </a:r>
            <a:endParaRPr lang="en-US" sz="3600" b="1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70000"/>
              </a:lnSpc>
            </a:pPr>
            <a:endParaRPr lang="en-US" sz="3600" b="1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70000"/>
              </a:lnSpc>
            </a:pPr>
            <a:endParaRPr lang="en-US" sz="3600" b="1" strike="noStrike" spc="-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22" name="CustomShape 3"/>
          <p:cNvSpPr/>
          <p:nvPr/>
        </p:nvSpPr>
        <p:spPr>
          <a:xfrm>
            <a:off x="864000" y="3762360"/>
            <a:ext cx="10513800" cy="1493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7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70000"/>
              </a:lnSpc>
            </a:pPr>
            <a:endParaRPr lang="en-US" sz="1800" b="0" strike="noStrike" spc="-1">
              <a:latin typeface="Arial"/>
            </a:endParaRPr>
          </a:p>
        </p:txBody>
      </p:sp>
      <p:sp>
        <p:nvSpPr>
          <p:cNvPr id="323" name="CustomShape 4"/>
          <p:cNvSpPr/>
          <p:nvPr/>
        </p:nvSpPr>
        <p:spPr>
          <a:xfrm>
            <a:off x="2142540" y="360540"/>
            <a:ext cx="8097480" cy="934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39240" rIns="90000" bIns="45000" anchor="ctr"/>
          <a:lstStyle/>
          <a:p>
            <a:pPr algn="ctr">
              <a:lnSpc>
                <a:spcPct val="90000"/>
              </a:lnSpc>
            </a:pPr>
            <a:r>
              <a:rPr lang="en-US" sz="4400" b="1" strike="noStrike" spc="-1" dirty="0" err="1">
                <a:solidFill>
                  <a:srgbClr val="000000"/>
                </a:solidFill>
                <a:latin typeface="Calibri"/>
                <a:ea typeface="Calibri"/>
              </a:rPr>
              <a:t>消息面分析</a:t>
            </a:r>
            <a:r>
              <a:rPr lang="en-US" sz="4400" b="1" strike="noStrike" spc="-1" dirty="0">
                <a:solidFill>
                  <a:srgbClr val="000000"/>
                </a:solidFill>
                <a:latin typeface="Calibri"/>
                <a:ea typeface="Calibri"/>
              </a:rPr>
              <a:t>--</a:t>
            </a:r>
            <a:r>
              <a:rPr lang="en-US" sz="4400" b="1" strike="noStrike" spc="-1" dirty="0" err="1">
                <a:solidFill>
                  <a:srgbClr val="000000"/>
                </a:solidFill>
                <a:latin typeface="Calibri"/>
                <a:ea typeface="Calibri"/>
              </a:rPr>
              <a:t>建構神經網路</a:t>
            </a:r>
            <a:endParaRPr lang="en-US" sz="4400" b="0" strike="noStrike" spc="-1" dirty="0">
              <a:latin typeface="Arial"/>
            </a:endParaRPr>
          </a:p>
        </p:txBody>
      </p:sp>
      <p:sp>
        <p:nvSpPr>
          <p:cNvPr id="324" name="CustomShape 5"/>
          <p:cNvSpPr/>
          <p:nvPr/>
        </p:nvSpPr>
        <p:spPr>
          <a:xfrm>
            <a:off x="95400" y="4318200"/>
            <a:ext cx="12191760" cy="19386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 w="12600">
            <a:solidFill>
              <a:srgbClr val="42719B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25" name="CustomShape 6"/>
          <p:cNvSpPr/>
          <p:nvPr/>
        </p:nvSpPr>
        <p:spPr>
          <a:xfrm>
            <a:off x="5958000" y="4539600"/>
            <a:ext cx="1260000" cy="1122840"/>
          </a:xfrm>
          <a:prstGeom prst="ellipse">
            <a:avLst/>
          </a:prstGeom>
          <a:solidFill>
            <a:schemeClr val="lt1"/>
          </a:solidFill>
          <a:ln w="12600">
            <a:solidFill>
              <a:schemeClr val="dk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26" name="CustomShape 7"/>
          <p:cNvSpPr/>
          <p:nvPr/>
        </p:nvSpPr>
        <p:spPr>
          <a:xfrm>
            <a:off x="5736240" y="4772520"/>
            <a:ext cx="1260000" cy="1122840"/>
          </a:xfrm>
          <a:prstGeom prst="ellipse">
            <a:avLst/>
          </a:prstGeom>
          <a:solidFill>
            <a:schemeClr val="lt1"/>
          </a:solidFill>
          <a:ln w="12600">
            <a:solidFill>
              <a:schemeClr val="dk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27" name="CustomShape 8"/>
          <p:cNvSpPr/>
          <p:nvPr/>
        </p:nvSpPr>
        <p:spPr>
          <a:xfrm>
            <a:off x="5492160" y="5111640"/>
            <a:ext cx="1260000" cy="1122840"/>
          </a:xfrm>
          <a:prstGeom prst="ellipse">
            <a:avLst/>
          </a:prstGeom>
          <a:solidFill>
            <a:schemeClr val="lt1"/>
          </a:solidFill>
          <a:ln w="12600">
            <a:solidFill>
              <a:schemeClr val="dk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endParaRPr lang="en-US" sz="1800" b="0" strike="noStrike" spc="-1">
              <a:latin typeface="Arial"/>
            </a:endParaRPr>
          </a:p>
          <a:p>
            <a:r>
              <a:rPr lang="en-US" sz="1800" b="0" strike="noStrike" spc="-1">
                <a:latin typeface="Arial"/>
              </a:rPr>
              <a:t>Dense</a:t>
            </a:r>
          </a:p>
        </p:txBody>
      </p:sp>
      <p:sp>
        <p:nvSpPr>
          <p:cNvPr id="328" name="CustomShape 9"/>
          <p:cNvSpPr/>
          <p:nvPr/>
        </p:nvSpPr>
        <p:spPr>
          <a:xfrm>
            <a:off x="8326440" y="5439600"/>
            <a:ext cx="658800" cy="624960"/>
          </a:xfrm>
          <a:prstGeom prst="flowChartConnector">
            <a:avLst/>
          </a:prstGeom>
          <a:solidFill>
            <a:srgbClr val="EF413D"/>
          </a:solidFill>
          <a:ln w="12600">
            <a:solidFill>
              <a:srgbClr val="42719B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Calibri"/>
              </a:rPr>
              <a:t>漲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29" name="CustomShape 10"/>
          <p:cNvSpPr/>
          <p:nvPr/>
        </p:nvSpPr>
        <p:spPr>
          <a:xfrm>
            <a:off x="9289080" y="5429160"/>
            <a:ext cx="658800" cy="624960"/>
          </a:xfrm>
          <a:prstGeom prst="flowChartConnector">
            <a:avLst/>
          </a:prstGeom>
          <a:solidFill>
            <a:srgbClr val="72BF44"/>
          </a:solidFill>
          <a:ln w="12600">
            <a:solidFill>
              <a:srgbClr val="42719B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  <a:ea typeface="Calibri"/>
              </a:rPr>
              <a:t>跌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330" name="圖片 329"/>
          <p:cNvPicPr/>
          <p:nvPr/>
        </p:nvPicPr>
        <p:blipFill>
          <a:blip r:embed="rId2"/>
          <a:stretch/>
        </p:blipFill>
        <p:spPr>
          <a:xfrm>
            <a:off x="8132040" y="4636440"/>
            <a:ext cx="2298240" cy="653760"/>
          </a:xfrm>
          <a:prstGeom prst="rect">
            <a:avLst/>
          </a:prstGeom>
          <a:ln>
            <a:noFill/>
          </a:ln>
        </p:spPr>
      </p:pic>
      <p:sp>
        <p:nvSpPr>
          <p:cNvPr id="331" name="CustomShape 11"/>
          <p:cNvSpPr/>
          <p:nvPr/>
        </p:nvSpPr>
        <p:spPr>
          <a:xfrm>
            <a:off x="7165080" y="5069520"/>
            <a:ext cx="1058400" cy="487080"/>
          </a:xfrm>
          <a:custGeom>
            <a:avLst/>
            <a:gdLst/>
            <a:ahLst/>
            <a:cxnLst/>
            <a:rect l="0" t="0" r="r" b="b"/>
            <a:pathLst>
              <a:path w="2941" h="1355">
                <a:moveTo>
                  <a:pt x="0" y="442"/>
                </a:moveTo>
                <a:lnTo>
                  <a:pt x="2029" y="442"/>
                </a:lnTo>
                <a:lnTo>
                  <a:pt x="2029" y="0"/>
                </a:lnTo>
                <a:lnTo>
                  <a:pt x="2940" y="677"/>
                </a:lnTo>
                <a:lnTo>
                  <a:pt x="2029" y="1354"/>
                </a:lnTo>
                <a:lnTo>
                  <a:pt x="2029" y="912"/>
                </a:lnTo>
                <a:lnTo>
                  <a:pt x="0" y="912"/>
                </a:lnTo>
                <a:lnTo>
                  <a:pt x="0" y="442"/>
                </a:lnTo>
              </a:path>
            </a:pathLst>
          </a:custGeom>
          <a:solidFill>
            <a:srgbClr val="FFF200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32" name="CustomShape 12"/>
          <p:cNvSpPr/>
          <p:nvPr/>
        </p:nvSpPr>
        <p:spPr>
          <a:xfrm>
            <a:off x="4751640" y="5175720"/>
            <a:ext cx="730080" cy="412560"/>
          </a:xfrm>
          <a:custGeom>
            <a:avLst/>
            <a:gdLst/>
            <a:ahLst/>
            <a:cxnLst/>
            <a:rect l="0" t="0" r="r" b="b"/>
            <a:pathLst>
              <a:path w="2030" h="1148">
                <a:moveTo>
                  <a:pt x="0" y="286"/>
                </a:moveTo>
                <a:lnTo>
                  <a:pt x="1521" y="286"/>
                </a:lnTo>
                <a:lnTo>
                  <a:pt x="1521" y="0"/>
                </a:lnTo>
                <a:lnTo>
                  <a:pt x="2029" y="573"/>
                </a:lnTo>
                <a:lnTo>
                  <a:pt x="1521" y="1147"/>
                </a:lnTo>
                <a:lnTo>
                  <a:pt x="1521" y="860"/>
                </a:lnTo>
                <a:lnTo>
                  <a:pt x="0" y="860"/>
                </a:lnTo>
                <a:lnTo>
                  <a:pt x="0" y="286"/>
                </a:lnTo>
              </a:path>
            </a:pathLst>
          </a:custGeom>
          <a:solidFill>
            <a:srgbClr val="FFF200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333" name="圖片 332"/>
          <p:cNvPicPr/>
          <p:nvPr/>
        </p:nvPicPr>
        <p:blipFill>
          <a:blip r:embed="rId3"/>
          <a:stretch/>
        </p:blipFill>
        <p:spPr>
          <a:xfrm>
            <a:off x="462240" y="4870800"/>
            <a:ext cx="4219920" cy="918000"/>
          </a:xfrm>
          <a:prstGeom prst="rect">
            <a:avLst/>
          </a:prstGeom>
          <a:ln>
            <a:noFill/>
          </a:ln>
        </p:spPr>
      </p:pic>
      <p:sp>
        <p:nvSpPr>
          <p:cNvPr id="334" name="CustomShape 13"/>
          <p:cNvSpPr/>
          <p:nvPr/>
        </p:nvSpPr>
        <p:spPr>
          <a:xfrm>
            <a:off x="678960" y="6210720"/>
            <a:ext cx="1861920" cy="53064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729FCF"/>
          </a:solidFill>
          <a:ln w="12600">
            <a:solidFill>
              <a:schemeClr val="dk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FFFFFF"/>
                </a:solidFill>
                <a:latin typeface="Arial Black"/>
                <a:ea typeface="Arial Black"/>
              </a:rPr>
              <a:t>1.get data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35" name="CustomShape 14"/>
          <p:cNvSpPr/>
          <p:nvPr/>
        </p:nvSpPr>
        <p:spPr>
          <a:xfrm>
            <a:off x="2899080" y="6226200"/>
            <a:ext cx="1861920" cy="53064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729FCF"/>
          </a:solidFill>
          <a:ln w="12600">
            <a:solidFill>
              <a:schemeClr val="dk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FFFFFF"/>
                </a:solidFill>
                <a:latin typeface="Arial Black"/>
                <a:ea typeface="Arial Black"/>
              </a:rPr>
              <a:t>2.jieba cut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36" name="CustomShape 15"/>
          <p:cNvSpPr/>
          <p:nvPr/>
        </p:nvSpPr>
        <p:spPr>
          <a:xfrm>
            <a:off x="5227920" y="6237000"/>
            <a:ext cx="1862640" cy="66384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729FCF"/>
          </a:solidFill>
          <a:ln w="12600">
            <a:solidFill>
              <a:schemeClr val="dk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FFFFFF"/>
                </a:solidFill>
                <a:latin typeface="Arial Black"/>
                <a:ea typeface="Arial Black"/>
              </a:rPr>
              <a:t>3.wor2vec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37" name="CustomShape 16"/>
          <p:cNvSpPr/>
          <p:nvPr/>
        </p:nvSpPr>
        <p:spPr>
          <a:xfrm>
            <a:off x="7290720" y="6281640"/>
            <a:ext cx="2222640" cy="66384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200"/>
          </a:solidFill>
          <a:ln w="12600">
            <a:solidFill>
              <a:schemeClr val="dk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CE181E"/>
                </a:solidFill>
                <a:latin typeface="Arial Black"/>
                <a:ea typeface="Arial Black"/>
              </a:rPr>
              <a:t>4. build model</a:t>
            </a:r>
            <a:endParaRPr lang="en-US" sz="1800" b="0" strike="noStrike" spc="-1">
              <a:solidFill>
                <a:srgbClr val="CE181E"/>
              </a:solidFill>
              <a:latin typeface="Arial"/>
            </a:endParaRPr>
          </a:p>
        </p:txBody>
      </p:sp>
      <p:sp>
        <p:nvSpPr>
          <p:cNvPr id="338" name="CustomShape 17"/>
          <p:cNvSpPr/>
          <p:nvPr/>
        </p:nvSpPr>
        <p:spPr>
          <a:xfrm>
            <a:off x="9592560" y="6334920"/>
            <a:ext cx="1862640" cy="66384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729FCF"/>
          </a:solidFill>
          <a:ln w="12600">
            <a:solidFill>
              <a:schemeClr val="dk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FFFFFF"/>
                </a:solidFill>
                <a:latin typeface="Arial Black"/>
                <a:ea typeface="Arial Black"/>
              </a:rPr>
              <a:t>5.predict</a:t>
            </a:r>
            <a:endParaRPr lang="en-US" sz="18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10997689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>
                <p:childTnLst>
                  <p:par>
                    <p:cTn id="3" fill="freeze">
                      <p:stCondLst>
                        <p:cond delay="indefinite"/>
                      </p:stCondLst>
                      <p:childTnLst>
                        <p:par>
                          <p:cTn id="4" fill="freeze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9" name="Shape 434"/>
          <p:cNvPicPr/>
          <p:nvPr/>
        </p:nvPicPr>
        <p:blipFill>
          <a:blip r:embed="rId2"/>
          <a:stretch/>
        </p:blipFill>
        <p:spPr>
          <a:xfrm>
            <a:off x="576360" y="1469160"/>
            <a:ext cx="4917960" cy="3090240"/>
          </a:xfrm>
          <a:prstGeom prst="rect">
            <a:avLst/>
          </a:prstGeom>
          <a:ln>
            <a:noFill/>
          </a:ln>
        </p:spPr>
      </p:pic>
      <p:sp>
        <p:nvSpPr>
          <p:cNvPr id="340" name="CustomShape 1"/>
          <p:cNvSpPr/>
          <p:nvPr/>
        </p:nvSpPr>
        <p:spPr>
          <a:xfrm>
            <a:off x="5643720" y="3182400"/>
            <a:ext cx="6499440" cy="1351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800" b="1" strike="noStrike" spc="-1" dirty="0" err="1">
                <a:solidFill>
                  <a:srgbClr val="000000"/>
                </a:solidFill>
                <a:latin typeface="Calibri"/>
                <a:ea typeface="Calibri"/>
              </a:rPr>
              <a:t>train_score</a:t>
            </a:r>
            <a:r>
              <a:rPr lang="en-US" sz="2800" b="1" strike="noStrike" spc="-1" dirty="0">
                <a:solidFill>
                  <a:srgbClr val="000000"/>
                </a:solidFill>
                <a:latin typeface="Calibri"/>
                <a:ea typeface="Calibri"/>
              </a:rPr>
              <a:t>:  [  loss: 0.5875, acc: 0.7123]</a:t>
            </a:r>
            <a:endParaRPr lang="en-US" sz="2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800" b="1" strike="noStrike" spc="-1" dirty="0" err="1">
                <a:solidFill>
                  <a:srgbClr val="000000"/>
                </a:solidFill>
                <a:latin typeface="Calibri"/>
                <a:ea typeface="Calibri"/>
              </a:rPr>
              <a:t>test_score</a:t>
            </a:r>
            <a:r>
              <a:rPr lang="en-US" sz="2800" b="1" strike="noStrike" spc="-1" dirty="0">
                <a:solidFill>
                  <a:srgbClr val="000000"/>
                </a:solidFill>
                <a:latin typeface="Calibri"/>
                <a:ea typeface="Calibri"/>
              </a:rPr>
              <a:t> :   [  loss: 0.7213, </a:t>
            </a:r>
            <a:r>
              <a:rPr lang="en-US" sz="2800" b="1" u="sng" strike="noStrike" spc="-1" dirty="0">
                <a:solidFill>
                  <a:srgbClr val="FF0000"/>
                </a:solidFill>
                <a:uFillTx/>
                <a:latin typeface="Calibri"/>
                <a:ea typeface="Calibri"/>
              </a:rPr>
              <a:t>acc: 0.5434 </a:t>
            </a:r>
            <a:r>
              <a:rPr lang="en-US" sz="2800" b="1" strike="noStrike" spc="-1" dirty="0">
                <a:solidFill>
                  <a:srgbClr val="000000"/>
                </a:solidFill>
                <a:latin typeface="Calibri"/>
                <a:ea typeface="Calibri"/>
              </a:rPr>
              <a:t>]</a:t>
            </a:r>
            <a:endParaRPr lang="en-US" sz="2800" b="0" strike="noStrike" spc="-1" dirty="0">
              <a:latin typeface="Arial"/>
            </a:endParaRPr>
          </a:p>
        </p:txBody>
      </p:sp>
      <p:sp>
        <p:nvSpPr>
          <p:cNvPr id="341" name="TextShape 2"/>
          <p:cNvSpPr txBox="1"/>
          <p:nvPr/>
        </p:nvSpPr>
        <p:spPr>
          <a:xfrm rot="21564600">
            <a:off x="791820" y="4838040"/>
            <a:ext cx="10549440" cy="9158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70000"/>
              </a:lnSpc>
            </a:pPr>
            <a:endParaRPr lang="en-US" sz="1800" b="0" strike="noStrike" spc="-1" dirty="0">
              <a:latin typeface="Arial"/>
            </a:endParaRPr>
          </a:p>
          <a:p>
            <a:pPr>
              <a:lnSpc>
                <a:spcPct val="70000"/>
              </a:lnSpc>
            </a:pPr>
            <a:r>
              <a:rPr lang="en-US" sz="3200" b="1" strike="noStrike" spc="-1" dirty="0" err="1">
                <a:solidFill>
                  <a:srgbClr val="000000"/>
                </a:solidFill>
                <a:latin typeface="Calibri"/>
                <a:ea typeface="Calibri"/>
              </a:rPr>
              <a:t>小結:效果不佳，故決定暫不與技術面模型一同結合分析</a:t>
            </a:r>
            <a:endParaRPr lang="en-US" sz="3200" b="0" strike="noStrike" spc="-1" dirty="0">
              <a:latin typeface="Arial"/>
            </a:endParaRPr>
          </a:p>
        </p:txBody>
      </p:sp>
      <p:sp>
        <p:nvSpPr>
          <p:cNvPr id="342" name="CustomShape 3"/>
          <p:cNvSpPr/>
          <p:nvPr/>
        </p:nvSpPr>
        <p:spPr>
          <a:xfrm>
            <a:off x="2017800" y="361800"/>
            <a:ext cx="8097480" cy="934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39240" rIns="90000" bIns="45000" anchor="ctr"/>
          <a:lstStyle/>
          <a:p>
            <a:pPr algn="ctr">
              <a:lnSpc>
                <a:spcPct val="90000"/>
              </a:lnSpc>
            </a:pPr>
            <a:r>
              <a:rPr lang="en-US" sz="4400" b="1" strike="noStrike" spc="-1" dirty="0" err="1">
                <a:solidFill>
                  <a:srgbClr val="000000"/>
                </a:solidFill>
                <a:latin typeface="Calibri"/>
                <a:ea typeface="Calibri"/>
              </a:rPr>
              <a:t>消息面分析</a:t>
            </a:r>
            <a:r>
              <a:rPr lang="en-US" sz="4400" b="1" strike="noStrike" spc="-1" dirty="0">
                <a:solidFill>
                  <a:srgbClr val="000000"/>
                </a:solidFill>
                <a:latin typeface="Calibri"/>
                <a:ea typeface="Calibri"/>
              </a:rPr>
              <a:t>--</a:t>
            </a:r>
            <a:r>
              <a:rPr lang="en-US" sz="4400" b="1" strike="noStrike" spc="-1" dirty="0" err="1">
                <a:solidFill>
                  <a:srgbClr val="000000"/>
                </a:solidFill>
                <a:latin typeface="Calibri"/>
                <a:ea typeface="Calibri"/>
              </a:rPr>
              <a:t>預測結果</a:t>
            </a:r>
            <a:endParaRPr lang="en-US" sz="4400" b="0" strike="noStrike" spc="-1" dirty="0">
              <a:latin typeface="Arial"/>
            </a:endParaRPr>
          </a:p>
        </p:txBody>
      </p:sp>
      <p:sp>
        <p:nvSpPr>
          <p:cNvPr id="343" name="TextShape 4"/>
          <p:cNvSpPr txBox="1"/>
          <p:nvPr/>
        </p:nvSpPr>
        <p:spPr>
          <a:xfrm>
            <a:off x="5724360" y="1643940"/>
            <a:ext cx="5333760" cy="16758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2800" b="1" strike="noStrike" spc="-1" dirty="0" smtClean="0">
                <a:latin typeface="Arial"/>
              </a:rPr>
              <a:t>Train </a:t>
            </a:r>
            <a:r>
              <a:rPr lang="en-US" sz="2800" b="1" strike="noStrike" spc="-1" dirty="0">
                <a:latin typeface="Arial"/>
              </a:rPr>
              <a:t>Data : </a:t>
            </a:r>
            <a:r>
              <a:rPr lang="en-US" sz="2800" b="1" strike="noStrike" spc="-1" dirty="0" smtClean="0">
                <a:latin typeface="Arial"/>
              </a:rPr>
              <a:t>70</a:t>
            </a:r>
            <a:r>
              <a:rPr lang="en-US" sz="2800" b="1" strike="noStrike" spc="-1" dirty="0">
                <a:latin typeface="Arial"/>
              </a:rPr>
              <a:t>%</a:t>
            </a:r>
          </a:p>
          <a:p>
            <a:r>
              <a:rPr lang="en-US" sz="2800" b="1" strike="noStrike" spc="-1" dirty="0">
                <a:latin typeface="Arial"/>
              </a:rPr>
              <a:t>Test Data : </a:t>
            </a:r>
            <a:r>
              <a:rPr lang="en-US" sz="2800" b="1" strike="noStrike" spc="-1" dirty="0" smtClean="0">
                <a:latin typeface="Arial"/>
              </a:rPr>
              <a:t>30</a:t>
            </a:r>
            <a:r>
              <a:rPr lang="en-US" sz="2800" b="1" strike="noStrike" spc="-1" dirty="0">
                <a:latin typeface="Arial"/>
              </a:rPr>
              <a:t>%</a:t>
            </a:r>
          </a:p>
        </p:txBody>
      </p:sp>
      <p:sp>
        <p:nvSpPr>
          <p:cNvPr id="344" name="CustomShape 5"/>
          <p:cNvSpPr/>
          <p:nvPr/>
        </p:nvSpPr>
        <p:spPr>
          <a:xfrm>
            <a:off x="668160" y="5935680"/>
            <a:ext cx="1861920" cy="53064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729FCF"/>
          </a:solidFill>
          <a:ln w="12600">
            <a:solidFill>
              <a:schemeClr val="dk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FFFFFF"/>
                </a:solidFill>
                <a:latin typeface="Arial Black"/>
                <a:ea typeface="Arial Black"/>
              </a:rPr>
              <a:t>1.get data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45" name="CustomShape 6"/>
          <p:cNvSpPr/>
          <p:nvPr/>
        </p:nvSpPr>
        <p:spPr>
          <a:xfrm>
            <a:off x="2888280" y="5951160"/>
            <a:ext cx="1861920" cy="53064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729FCF"/>
          </a:solidFill>
          <a:ln w="12600">
            <a:solidFill>
              <a:schemeClr val="dk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FFFFFF"/>
                </a:solidFill>
                <a:latin typeface="Arial Black"/>
                <a:ea typeface="Arial Black"/>
              </a:rPr>
              <a:t>2.jieba cut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46" name="CustomShape 7"/>
          <p:cNvSpPr/>
          <p:nvPr/>
        </p:nvSpPr>
        <p:spPr>
          <a:xfrm>
            <a:off x="5217120" y="5961960"/>
            <a:ext cx="1862640" cy="66384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729FCF"/>
          </a:solidFill>
          <a:ln w="12600">
            <a:solidFill>
              <a:schemeClr val="dk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FFFFFF"/>
                </a:solidFill>
                <a:latin typeface="Arial Black"/>
                <a:ea typeface="Arial Black"/>
              </a:rPr>
              <a:t>3.wor2vec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47" name="CustomShape 8"/>
          <p:cNvSpPr/>
          <p:nvPr/>
        </p:nvSpPr>
        <p:spPr>
          <a:xfrm>
            <a:off x="7279920" y="6006600"/>
            <a:ext cx="2222640" cy="66384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729FCF"/>
          </a:solidFill>
          <a:ln w="12600">
            <a:solidFill>
              <a:schemeClr val="dk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FFFFFF"/>
                </a:solidFill>
                <a:latin typeface="Arial Black"/>
                <a:ea typeface="Arial Black"/>
              </a:rPr>
              <a:t>4. build model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348" name="CustomShape 9"/>
          <p:cNvSpPr/>
          <p:nvPr/>
        </p:nvSpPr>
        <p:spPr>
          <a:xfrm>
            <a:off x="9581760" y="6059880"/>
            <a:ext cx="1862640" cy="66384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200"/>
          </a:solidFill>
          <a:ln w="12600">
            <a:solidFill>
              <a:schemeClr val="dk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>
                <a:solidFill>
                  <a:srgbClr val="CE181E"/>
                </a:solidFill>
                <a:latin typeface="Arial Black"/>
                <a:ea typeface="Arial Black"/>
              </a:rPr>
              <a:t>5.predict</a:t>
            </a:r>
            <a:endParaRPr lang="en-US" sz="1800" b="0" strike="noStrike" spc="-1">
              <a:solidFill>
                <a:srgbClr val="CE181E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64776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2221992" y="2798064"/>
            <a:ext cx="78546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54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買賣</a:t>
            </a:r>
            <a:r>
              <a:rPr lang="zh-TW" altLang="en-US" sz="5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點</a:t>
            </a:r>
          </a:p>
        </p:txBody>
      </p:sp>
    </p:spTree>
    <p:extLst>
      <p:ext uri="{BB962C8B-B14F-4D97-AF65-F5344CB8AC3E}">
        <p14:creationId xmlns:p14="http://schemas.microsoft.com/office/powerpoint/2010/main" val="4246081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橢圓 10"/>
          <p:cNvSpPr/>
          <p:nvPr/>
        </p:nvSpPr>
        <p:spPr>
          <a:xfrm>
            <a:off x="6912864" y="1051560"/>
            <a:ext cx="5279136" cy="5415534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/>
          <p:cNvSpPr txBox="1"/>
          <p:nvPr/>
        </p:nvSpPr>
        <p:spPr>
          <a:xfrm>
            <a:off x="9051615" y="2135272"/>
            <a:ext cx="152704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7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買賣點</a:t>
            </a:r>
            <a:endParaRPr lang="zh-TW" altLang="en-US" sz="7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橢圓 6"/>
          <p:cNvSpPr/>
          <p:nvPr/>
        </p:nvSpPr>
        <p:spPr>
          <a:xfrm>
            <a:off x="3400044" y="0"/>
            <a:ext cx="2770632" cy="2575316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橢圓 7"/>
          <p:cNvSpPr/>
          <p:nvPr/>
        </p:nvSpPr>
        <p:spPr>
          <a:xfrm>
            <a:off x="123444" y="1949059"/>
            <a:ext cx="2874264" cy="283464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橢圓 8"/>
          <p:cNvSpPr/>
          <p:nvPr/>
        </p:nvSpPr>
        <p:spPr>
          <a:xfrm>
            <a:off x="2793687" y="3970305"/>
            <a:ext cx="3256788" cy="2887695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4" name="直線單箭頭接點 3"/>
          <p:cNvCxnSpPr>
            <a:stCxn id="11" idx="1"/>
            <a:endCxn id="7" idx="6"/>
          </p:cNvCxnSpPr>
          <p:nvPr/>
        </p:nvCxnSpPr>
        <p:spPr>
          <a:xfrm flipH="1" flipV="1">
            <a:off x="6170676" y="1287658"/>
            <a:ext cx="1515300" cy="55698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文字方塊 5"/>
          <p:cNvSpPr txBox="1"/>
          <p:nvPr/>
        </p:nvSpPr>
        <p:spPr>
          <a:xfrm>
            <a:off x="3567684" y="711666"/>
            <a:ext cx="260299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收集歷史資料，</a:t>
            </a:r>
            <a:endParaRPr lang="en-US" altLang="zh-TW" sz="28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TW" alt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進行資料清理</a:t>
            </a:r>
            <a:endParaRPr lang="zh-TW" alt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365760" y="2889325"/>
            <a:ext cx="23896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利用深度學習</a:t>
            </a:r>
            <a:endParaRPr lang="en-US" altLang="zh-TW" sz="28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TW" alt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進行股票走勢</a:t>
            </a:r>
            <a:endParaRPr lang="zh-TW" alt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2953512" y="4721654"/>
            <a:ext cx="334518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利用深度學習結果，</a:t>
            </a:r>
            <a:endParaRPr lang="en-US" altLang="zh-TW" sz="28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TW" alt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進行回測系統</a:t>
            </a:r>
            <a:endParaRPr lang="en-US" altLang="zh-TW" sz="28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TW" alt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測試買賣獲利情況</a:t>
            </a:r>
            <a:endParaRPr lang="zh-TW" alt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6" name="直線單箭頭接點 15"/>
          <p:cNvCxnSpPr>
            <a:stCxn id="7" idx="2"/>
            <a:endCxn id="8" idx="0"/>
          </p:cNvCxnSpPr>
          <p:nvPr/>
        </p:nvCxnSpPr>
        <p:spPr>
          <a:xfrm flipH="1">
            <a:off x="1560576" y="1287658"/>
            <a:ext cx="1839468" cy="66140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直線單箭頭接點 17"/>
          <p:cNvCxnSpPr>
            <a:stCxn id="8" idx="4"/>
            <a:endCxn id="9" idx="2"/>
          </p:cNvCxnSpPr>
          <p:nvPr/>
        </p:nvCxnSpPr>
        <p:spPr>
          <a:xfrm>
            <a:off x="1560576" y="4783699"/>
            <a:ext cx="1233111" cy="63045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直線單箭頭接點 21"/>
          <p:cNvCxnSpPr/>
          <p:nvPr/>
        </p:nvCxnSpPr>
        <p:spPr>
          <a:xfrm flipV="1">
            <a:off x="5831973" y="5482709"/>
            <a:ext cx="1665348" cy="62394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9616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1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6" grpId="0"/>
      <p:bldP spid="10" grpId="0"/>
      <p:bldP spid="1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767191" y="2531995"/>
            <a:ext cx="9144000" cy="1165597"/>
          </a:xfrm>
        </p:spPr>
        <p:txBody>
          <a:bodyPr/>
          <a:lstStyle/>
          <a:p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資料收集與清理</a:t>
            </a:r>
            <a:endParaRPr lang="zh-TW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3968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CustomShape 15"/>
          <p:cNvSpPr/>
          <p:nvPr/>
        </p:nvSpPr>
        <p:spPr>
          <a:xfrm>
            <a:off x="4183329" y="4674813"/>
            <a:ext cx="811440" cy="803880"/>
          </a:xfrm>
          <a:prstGeom prst="flowChartConnector">
            <a:avLst/>
          </a:prstGeom>
          <a:solidFill>
            <a:schemeClr val="lt1"/>
          </a:solidFill>
          <a:ln w="12600">
            <a:solidFill>
              <a:srgbClr val="42719B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5" name="CustomShape 1"/>
          <p:cNvSpPr/>
          <p:nvPr/>
        </p:nvSpPr>
        <p:spPr>
          <a:xfrm rot="14733600">
            <a:off x="-136361" y="1701079"/>
            <a:ext cx="2914200" cy="152532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600">
            <a:solidFill>
              <a:schemeClr val="dk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2" name="CustomShape 1"/>
          <p:cNvSpPr/>
          <p:nvPr/>
        </p:nvSpPr>
        <p:spPr>
          <a:xfrm rot="14733600">
            <a:off x="-124399" y="3967089"/>
            <a:ext cx="2914200" cy="152532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600">
            <a:solidFill>
              <a:schemeClr val="dk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5" name="CustomShape 11"/>
          <p:cNvSpPr/>
          <p:nvPr/>
        </p:nvSpPr>
        <p:spPr>
          <a:xfrm>
            <a:off x="432000" y="6170400"/>
            <a:ext cx="1862280" cy="5310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00"/>
          </a:solidFill>
          <a:ln w="12600">
            <a:solidFill>
              <a:schemeClr val="dk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 dirty="0">
                <a:latin typeface="Arial Black"/>
                <a:ea typeface="Arial Black"/>
              </a:rPr>
              <a:t>1.get data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166" name="CustomShape 12"/>
          <p:cNvSpPr/>
          <p:nvPr/>
        </p:nvSpPr>
        <p:spPr>
          <a:xfrm>
            <a:off x="3075482" y="1008404"/>
            <a:ext cx="811440" cy="803880"/>
          </a:xfrm>
          <a:prstGeom prst="flowChartConnector">
            <a:avLst/>
          </a:prstGeom>
          <a:solidFill>
            <a:schemeClr val="lt1"/>
          </a:solidFill>
          <a:ln w="12600">
            <a:solidFill>
              <a:srgbClr val="42719B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7" name="CustomShape 13"/>
          <p:cNvSpPr/>
          <p:nvPr/>
        </p:nvSpPr>
        <p:spPr>
          <a:xfrm>
            <a:off x="3742255" y="1682947"/>
            <a:ext cx="811440" cy="803880"/>
          </a:xfrm>
          <a:prstGeom prst="flowChartConnector">
            <a:avLst/>
          </a:prstGeom>
          <a:solidFill>
            <a:schemeClr val="lt1"/>
          </a:solidFill>
          <a:ln w="12600">
            <a:solidFill>
              <a:srgbClr val="42719B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8" name="CustomShape 14"/>
          <p:cNvSpPr/>
          <p:nvPr/>
        </p:nvSpPr>
        <p:spPr>
          <a:xfrm>
            <a:off x="3801741" y="2646539"/>
            <a:ext cx="811440" cy="803880"/>
          </a:xfrm>
          <a:prstGeom prst="flowChartConnector">
            <a:avLst/>
          </a:prstGeom>
          <a:solidFill>
            <a:schemeClr val="lt1"/>
          </a:solidFill>
          <a:ln w="12600">
            <a:solidFill>
              <a:srgbClr val="42719B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9" name="CustomShape 15"/>
          <p:cNvSpPr/>
          <p:nvPr/>
        </p:nvSpPr>
        <p:spPr>
          <a:xfrm>
            <a:off x="3118189" y="3396060"/>
            <a:ext cx="811440" cy="803880"/>
          </a:xfrm>
          <a:prstGeom prst="flowChartConnector">
            <a:avLst/>
          </a:prstGeom>
          <a:solidFill>
            <a:schemeClr val="lt1"/>
          </a:solidFill>
          <a:ln w="12600">
            <a:solidFill>
              <a:srgbClr val="42719B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0" name="CustomShape 16"/>
          <p:cNvSpPr/>
          <p:nvPr/>
        </p:nvSpPr>
        <p:spPr>
          <a:xfrm>
            <a:off x="3459889" y="5454091"/>
            <a:ext cx="811440" cy="803880"/>
          </a:xfrm>
          <a:prstGeom prst="flowChartConnector">
            <a:avLst/>
          </a:prstGeom>
          <a:solidFill>
            <a:schemeClr val="lt1"/>
          </a:solidFill>
          <a:ln w="12600">
            <a:solidFill>
              <a:srgbClr val="42719B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1" name="CustomShape 17"/>
          <p:cNvSpPr/>
          <p:nvPr/>
        </p:nvSpPr>
        <p:spPr>
          <a:xfrm flipV="1">
            <a:off x="2016001" y="1453319"/>
            <a:ext cx="1076431" cy="751251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dk1"/>
            </a:solidFill>
            <a:miter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2" name="CustomShape 18"/>
          <p:cNvSpPr/>
          <p:nvPr/>
        </p:nvSpPr>
        <p:spPr>
          <a:xfrm rot="20446200">
            <a:off x="2198162" y="1963845"/>
            <a:ext cx="1425617" cy="1255131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dk1"/>
            </a:solidFill>
            <a:miter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3" name="CustomShape 19"/>
          <p:cNvSpPr/>
          <p:nvPr/>
        </p:nvSpPr>
        <p:spPr>
          <a:xfrm flipV="1">
            <a:off x="2015999" y="2169045"/>
            <a:ext cx="1741108" cy="64588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dk1"/>
            </a:solidFill>
            <a:miter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4" name="CustomShape 20"/>
          <p:cNvSpPr/>
          <p:nvPr/>
        </p:nvSpPr>
        <p:spPr>
          <a:xfrm rot="10800000" flipH="1">
            <a:off x="5903640" y="5544000"/>
            <a:ext cx="1780920" cy="5040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dk1"/>
            </a:solidFill>
            <a:miter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5" name="CustomShape 21"/>
          <p:cNvSpPr/>
          <p:nvPr/>
        </p:nvSpPr>
        <p:spPr>
          <a:xfrm rot="5400000">
            <a:off x="572760" y="5486040"/>
            <a:ext cx="527040" cy="737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6" name="CustomShape 22"/>
          <p:cNvSpPr/>
          <p:nvPr/>
        </p:nvSpPr>
        <p:spPr>
          <a:xfrm>
            <a:off x="2009160" y="4311000"/>
            <a:ext cx="869760" cy="367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8" name="CustomShape 24"/>
          <p:cNvSpPr/>
          <p:nvPr/>
        </p:nvSpPr>
        <p:spPr>
          <a:xfrm>
            <a:off x="3152233" y="1207109"/>
            <a:ext cx="721440" cy="367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 dirty="0" err="1">
                <a:solidFill>
                  <a:srgbClr val="000000"/>
                </a:solidFill>
                <a:latin typeface="Calibri"/>
                <a:ea typeface="Calibri"/>
              </a:rPr>
              <a:t>股價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180" name="CustomShape 26"/>
          <p:cNvSpPr/>
          <p:nvPr/>
        </p:nvSpPr>
        <p:spPr>
          <a:xfrm>
            <a:off x="4327589" y="4847780"/>
            <a:ext cx="721440" cy="367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altLang="zh-TW" sz="1400" b="0" strike="noStrike" spc="-1" dirty="0" smtClean="0">
                <a:latin typeface="Arial"/>
              </a:rPr>
              <a:t>S&amp;P_500</a:t>
            </a:r>
            <a:endParaRPr lang="en-US" sz="1400" b="0" strike="noStrike" spc="-1" dirty="0">
              <a:latin typeface="Arial"/>
            </a:endParaRPr>
          </a:p>
        </p:txBody>
      </p:sp>
      <p:sp>
        <p:nvSpPr>
          <p:cNvPr id="181" name="CustomShape 27"/>
          <p:cNvSpPr/>
          <p:nvPr/>
        </p:nvSpPr>
        <p:spPr>
          <a:xfrm>
            <a:off x="3566581" y="5730739"/>
            <a:ext cx="648000" cy="596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altLang="zh-TW" sz="1800" b="0" strike="noStrike" spc="-1" dirty="0" smtClean="0">
                <a:solidFill>
                  <a:srgbClr val="000000"/>
                </a:solidFill>
                <a:latin typeface="Calibri"/>
                <a:ea typeface="Calibri"/>
              </a:rPr>
              <a:t>ADR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182" name="CustomShape 28"/>
          <p:cNvSpPr/>
          <p:nvPr/>
        </p:nvSpPr>
        <p:spPr>
          <a:xfrm>
            <a:off x="547200" y="1853850"/>
            <a:ext cx="1331640" cy="6119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r>
              <a:rPr lang="zh-TW" altLang="en-US" sz="1800" b="0" strike="noStrike" spc="-1" dirty="0" smtClean="0">
                <a:solidFill>
                  <a:srgbClr val="000000"/>
                </a:solidFill>
                <a:latin typeface="Arial"/>
                <a:ea typeface="DejaVu Sans"/>
              </a:rPr>
              <a:t>台灣證交所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183" name="CustomShape 29"/>
          <p:cNvSpPr/>
          <p:nvPr/>
        </p:nvSpPr>
        <p:spPr>
          <a:xfrm>
            <a:off x="804240" y="4368210"/>
            <a:ext cx="1150920" cy="392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r>
              <a:rPr lang="en-US" altLang="zh-TW" sz="1800" b="0" strike="noStrike" spc="-1" dirty="0" smtClean="0">
                <a:solidFill>
                  <a:srgbClr val="000000"/>
                </a:solidFill>
                <a:latin typeface="Arial"/>
                <a:ea typeface="DejaVu Sans"/>
              </a:rPr>
              <a:t>YAHOO</a:t>
            </a:r>
            <a:r>
              <a:rPr lang="zh-TW" altLang="en-US" spc="-1" dirty="0">
                <a:solidFill>
                  <a:srgbClr val="000000"/>
                </a:solidFill>
                <a:latin typeface="Arial"/>
                <a:ea typeface="DejaVu Sans"/>
              </a:rPr>
              <a:t> 美</a:t>
            </a:r>
            <a:r>
              <a:rPr lang="zh-TW" altLang="en-US" spc="-1" dirty="0" smtClean="0">
                <a:solidFill>
                  <a:srgbClr val="000000"/>
                </a:solidFill>
                <a:latin typeface="Arial"/>
                <a:ea typeface="DejaVu Sans"/>
              </a:rPr>
              <a:t>國股市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186" name="CustomShape 32"/>
          <p:cNvSpPr/>
          <p:nvPr/>
        </p:nvSpPr>
        <p:spPr>
          <a:xfrm rot="20446200">
            <a:off x="2316240" y="4498560"/>
            <a:ext cx="908640" cy="154008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dk1"/>
            </a:solidFill>
            <a:miter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7" name="CustomShape 33"/>
          <p:cNvSpPr/>
          <p:nvPr/>
        </p:nvSpPr>
        <p:spPr>
          <a:xfrm rot="20446200">
            <a:off x="2217357" y="4355135"/>
            <a:ext cx="1779078" cy="1088002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dk1"/>
            </a:solidFill>
            <a:miter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9" name="CustomShape 35"/>
          <p:cNvSpPr/>
          <p:nvPr/>
        </p:nvSpPr>
        <p:spPr>
          <a:xfrm rot="18219532">
            <a:off x="2514963" y="3718477"/>
            <a:ext cx="1380893" cy="1605608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dk1"/>
            </a:solidFill>
            <a:miter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0" name="CustomShape 36"/>
          <p:cNvSpPr/>
          <p:nvPr/>
        </p:nvSpPr>
        <p:spPr>
          <a:xfrm rot="10800000" flipH="1">
            <a:off x="5903640" y="5538600"/>
            <a:ext cx="1780920" cy="5040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dk1"/>
            </a:solidFill>
            <a:miter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0" name="CustomShape 6"/>
          <p:cNvSpPr/>
          <p:nvPr/>
        </p:nvSpPr>
        <p:spPr>
          <a:xfrm>
            <a:off x="3117954" y="6170286"/>
            <a:ext cx="1862280" cy="5310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FF00"/>
          </a:solidFill>
          <a:ln w="12600">
            <a:solidFill>
              <a:schemeClr val="dk1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800" b="1" strike="noStrike" spc="-1" dirty="0" smtClean="0">
                <a:latin typeface="Arial Black"/>
                <a:ea typeface="Arial Black"/>
              </a:rPr>
              <a:t>2.crawler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53" name="CustomShape 24"/>
          <p:cNvSpPr/>
          <p:nvPr/>
        </p:nvSpPr>
        <p:spPr>
          <a:xfrm>
            <a:off x="3846741" y="1906016"/>
            <a:ext cx="721440" cy="367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zh-TW" altLang="en-US" sz="1800" b="0" strike="noStrike" spc="-1" dirty="0" smtClean="0">
                <a:latin typeface="Arial"/>
              </a:rPr>
              <a:t>開盤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54" name="CustomShape 24"/>
          <p:cNvSpPr/>
          <p:nvPr/>
        </p:nvSpPr>
        <p:spPr>
          <a:xfrm>
            <a:off x="3892202" y="2870932"/>
            <a:ext cx="721440" cy="367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zh-TW" altLang="en-US" sz="1800" b="0" strike="noStrike" spc="-1" dirty="0" smtClean="0">
                <a:latin typeface="Arial"/>
              </a:rPr>
              <a:t>最高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55" name="CustomShape 35"/>
          <p:cNvSpPr/>
          <p:nvPr/>
        </p:nvSpPr>
        <p:spPr>
          <a:xfrm>
            <a:off x="2015998" y="2281144"/>
            <a:ext cx="1200963" cy="123037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chemeClr val="dk1"/>
            </a:solidFill>
            <a:miter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7" name="CustomShape 24"/>
          <p:cNvSpPr/>
          <p:nvPr/>
        </p:nvSpPr>
        <p:spPr>
          <a:xfrm>
            <a:off x="3249125" y="3592597"/>
            <a:ext cx="721440" cy="367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zh-TW" altLang="en-US" sz="1800" b="0" strike="noStrike" spc="-1" dirty="0" smtClean="0">
                <a:latin typeface="Arial"/>
              </a:rPr>
              <a:t>最低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58" name="CustomShape 15"/>
          <p:cNvSpPr/>
          <p:nvPr/>
        </p:nvSpPr>
        <p:spPr>
          <a:xfrm>
            <a:off x="4217340" y="3780419"/>
            <a:ext cx="811440" cy="803880"/>
          </a:xfrm>
          <a:prstGeom prst="flowChartConnector">
            <a:avLst/>
          </a:prstGeom>
          <a:solidFill>
            <a:schemeClr val="lt1"/>
          </a:solidFill>
          <a:ln w="12600">
            <a:solidFill>
              <a:srgbClr val="42719B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9" name="CustomShape 26"/>
          <p:cNvSpPr/>
          <p:nvPr/>
        </p:nvSpPr>
        <p:spPr>
          <a:xfrm>
            <a:off x="4292691" y="4027982"/>
            <a:ext cx="903835" cy="367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zh-TW" altLang="en-US" sz="1600" b="0" strike="noStrike" spc="-1" dirty="0" smtClean="0">
                <a:latin typeface="Arial"/>
              </a:rPr>
              <a:t>費半</a:t>
            </a:r>
            <a:endParaRPr lang="en-US" sz="1600" b="0" strike="noStrike" spc="-1" dirty="0">
              <a:latin typeface="Arial"/>
            </a:endParaRPr>
          </a:p>
        </p:txBody>
      </p:sp>
      <p:sp>
        <p:nvSpPr>
          <p:cNvPr id="62" name="Shape 454"/>
          <p:cNvSpPr/>
          <p:nvPr/>
        </p:nvSpPr>
        <p:spPr>
          <a:xfrm>
            <a:off x="5504694" y="3366013"/>
            <a:ext cx="1043796" cy="667458"/>
          </a:xfrm>
          <a:prstGeom prst="stripedRightArrow">
            <a:avLst>
              <a:gd name="adj1" fmla="val 50000"/>
              <a:gd name="adj2" fmla="val 50000"/>
            </a:avLst>
          </a:prstGeom>
          <a:solidFill>
            <a:srgbClr val="7F7F7F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rgbClr val="000000"/>
              </a:buClr>
              <a:buSzPts val="1800"/>
              <a:buFont typeface="Arial"/>
              <a:buNone/>
            </a:pPr>
            <a:endParaRPr kern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7176980" y="1892002"/>
            <a:ext cx="4175260" cy="3838737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tx1"/>
              </a:solidFill>
            </a:endParaRPr>
          </a:p>
        </p:txBody>
      </p:sp>
      <p:pic>
        <p:nvPicPr>
          <p:cNvPr id="64" name="圖片 1" descr="2018-05-01_154139.jp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1528" y="2790641"/>
            <a:ext cx="3702306" cy="2436097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CustomShape 23"/>
          <p:cNvSpPr/>
          <p:nvPr/>
        </p:nvSpPr>
        <p:spPr>
          <a:xfrm>
            <a:off x="8564050" y="2060569"/>
            <a:ext cx="1401120" cy="65398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/>
            <a:r>
              <a:rPr lang="zh-TW" altLang="en-US" dirty="0" smtClean="0">
                <a:solidFill>
                  <a:schemeClr val="tx1"/>
                </a:solidFill>
              </a:rPr>
              <a:t>資料整理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66" name="Shape 479"/>
          <p:cNvSpPr txBox="1">
            <a:spLocks noGrp="1"/>
          </p:cNvSpPr>
          <p:nvPr>
            <p:ph type="title"/>
          </p:nvPr>
        </p:nvSpPr>
        <p:spPr>
          <a:xfrm>
            <a:off x="230360" y="85574"/>
            <a:ext cx="10548668" cy="1202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zh-TW" altLang="en-US" sz="4400" b="1" i="0" u="none" strike="noStrike" cap="none" dirty="0" smtClean="0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使用網路爬蟲技術 </a:t>
            </a:r>
            <a:endParaRPr sz="4400" b="1" i="0" u="none" strike="noStrike" cap="none" dirty="0">
              <a:solidFill>
                <a:schemeClr val="dk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22417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CustomShape 1"/>
          <p:cNvSpPr/>
          <p:nvPr/>
        </p:nvSpPr>
        <p:spPr>
          <a:xfrm>
            <a:off x="743400" y="2513160"/>
            <a:ext cx="10514160" cy="1324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90000"/>
              </a:lnSpc>
            </a:pPr>
            <a:r>
              <a:rPr lang="zh-TW" altLang="en-US" sz="4400" b="1" dirty="0" smtClean="0"/>
              <a:t>資料整併</a:t>
            </a:r>
            <a:endParaRPr lang="en-US" sz="4400" b="1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44165146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Shape 379"/>
          <p:cNvSpPr txBox="1"/>
          <p:nvPr/>
        </p:nvSpPr>
        <p:spPr>
          <a:xfrm>
            <a:off x="1157048" y="498548"/>
            <a:ext cx="9144000" cy="913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zh-TW" sz="4400" b="1" i="0" u="none" strike="noStrike" cap="none" dirty="0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資料清理</a:t>
            </a:r>
            <a:endParaRPr sz="4400" b="1" i="0" u="none" strike="noStrike" cap="none" dirty="0">
              <a:solidFill>
                <a:schemeClr val="dk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0" name="Shape 380"/>
          <p:cNvSpPr txBox="1"/>
          <p:nvPr/>
        </p:nvSpPr>
        <p:spPr>
          <a:xfrm>
            <a:off x="2809462" y="1722782"/>
            <a:ext cx="6824870" cy="19348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■"/>
            </a:pPr>
            <a:r>
              <a:rPr lang="zh-TW" sz="2400" b="1" i="0" u="none" strike="noStrike" cap="none" dirty="0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日期對應問題(台股vs.美股)</a:t>
            </a:r>
            <a:endParaRPr sz="1400" b="1" i="0" u="none" strike="noStrike" cap="none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Arial"/>
            </a:endParaRPr>
          </a:p>
          <a:p>
            <a:pPr marL="0" marR="0" lvl="0" indent="152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endParaRPr sz="2400" b="1" i="0" u="none" strike="noStrike" cap="none" dirty="0">
              <a:solidFill>
                <a:schemeClr val="dk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■"/>
            </a:pPr>
            <a:r>
              <a:rPr lang="zh-TW" sz="2400" b="1" i="0" u="none" strike="noStrike" cap="none" dirty="0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處理空值</a:t>
            </a:r>
            <a:endParaRPr sz="2400" b="1" i="0" u="none" strike="noStrike" cap="none" dirty="0">
              <a:solidFill>
                <a:schemeClr val="dk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152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endParaRPr sz="24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152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None/>
            </a:pPr>
            <a:endParaRPr sz="24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47674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5" name="Shape 385" descr="2018-05-01_154139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" y="494057"/>
            <a:ext cx="12248839" cy="570795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Shape 386" descr="2018-05-01_161551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6170336"/>
            <a:ext cx="12192000" cy="38448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55212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Calibri"/>
              <a:buNone/>
            </a:pPr>
            <a:r>
              <a:rPr lang="zh-TW" sz="6600" b="1" i="0" u="none" strike="noStrike" cap="none" dirty="0">
                <a:solidFill>
                  <a:schemeClr val="tx1"/>
                </a:solidFill>
                <a:sym typeface="Calibri"/>
              </a:rPr>
              <a:t>組員介紹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92" name="Shape 92"/>
          <p:cNvSpPr txBox="1">
            <a:spLocks noGrp="1"/>
          </p:cNvSpPr>
          <p:nvPr>
            <p:ph type="body" idx="2"/>
          </p:nvPr>
        </p:nvSpPr>
        <p:spPr>
          <a:xfrm>
            <a:off x="5466080" y="1493337"/>
            <a:ext cx="6070600" cy="5209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Char char="•"/>
            </a:pPr>
            <a:r>
              <a:rPr lang="zh-TW" sz="3600" b="1" i="0" u="none" strike="noStrike" cap="non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組員：黃靖</a:t>
            </a:r>
            <a:r>
              <a:rPr lang="zh-TW" sz="3600" b="1" i="0" u="none" strike="noStrike" cap="none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瑋</a:t>
            </a:r>
            <a:endParaRPr lang="en-US" altLang="zh-TW" sz="3600" b="1" i="0" u="none" strike="noStrike" cap="none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/>
              <a:ea typeface="Calibri"/>
              <a:cs typeface="Calibri"/>
              <a:sym typeface="Calibri"/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Char char="•"/>
            </a:pPr>
            <a:endParaRPr lang="en-US" altLang="zh-TW" sz="3600" b="1" i="0" u="none" strike="noStrike" cap="none" dirty="0" smtClean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Char char="•"/>
            </a:pPr>
            <a:r>
              <a:rPr lang="zh-TW" altLang="en-US" sz="36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主要工作：</a:t>
            </a:r>
            <a:r>
              <a:rPr lang="en-US" altLang="zh-TW" sz="36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RNN</a:t>
            </a:r>
            <a:r>
              <a:rPr lang="zh-TW" altLang="en-US" sz="36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回測系統</a:t>
            </a:r>
            <a:endParaRPr lang="en-US" altLang="zh-TW" sz="3600" b="1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Char char="•"/>
            </a:pPr>
            <a:endParaRPr sz="3600" b="1" i="0" u="none" strike="noStrike" cap="none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Char char="•"/>
            </a:pPr>
            <a:r>
              <a:rPr lang="zh-TW" sz="3600" b="1" i="0" u="none" strike="noStrike" cap="none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使用</a:t>
            </a:r>
            <a:r>
              <a:rPr lang="zh-TW" sz="3600" b="1" i="0" u="none" strike="noStrike" cap="non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工具：</a:t>
            </a:r>
            <a:endParaRPr sz="3600" b="1" i="0" u="none" strike="noStrike" cap="none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lang="zh-TW" sz="2000" b="1" i="0" u="none" strike="noStrike" cap="non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lang="zh-TW" sz="2800" b="1" i="0" u="none" strike="noStrike" cap="non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Python , Beautiful soul </a:t>
            </a:r>
            <a:r>
              <a:rPr lang="zh-TW" sz="2800" b="1" i="0" u="none" strike="noStrike" cap="none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4</a:t>
            </a:r>
            <a:r>
              <a:rPr lang="zh-TW" altLang="en-US" sz="2800" b="1" i="0" u="none" strike="noStrike" cap="none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zh-TW" sz="2800" b="1" i="0" u="none" strike="noStrike" cap="none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,</a:t>
            </a:r>
            <a:r>
              <a:rPr lang="zh-TW" altLang="en-US" sz="2800" b="1" i="0" u="none" strike="noStrike" cap="none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zh-TW" sz="2800" b="1" i="0" u="none" strike="noStrike" cap="none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Keras </a:t>
            </a:r>
            <a:r>
              <a:rPr lang="zh-TW" sz="2800" b="1" i="0" u="none" strike="noStrike" cap="non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zh-TW" altLang="en-US" sz="2800" b="1" i="0" u="none" strike="noStrike" cap="none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    </a:t>
            </a:r>
            <a:endParaRPr lang="en-US" altLang="zh-TW" sz="2800" b="1" i="0" u="none" strike="noStrike" cap="none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lang="zh-TW" alt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zh-TW" altLang="en-US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TW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</a:t>
            </a:r>
            <a:r>
              <a:rPr lang="zh-TW" sz="2800" b="1" i="0" u="none" strike="noStrike" cap="none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Tensorflow ,</a:t>
            </a:r>
            <a:r>
              <a:rPr lang="zh-TW" altLang="en-US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zh-TW" sz="2800" b="1" i="0" u="none" strike="noStrike" cap="none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Jieba </a:t>
            </a:r>
            <a:r>
              <a:rPr lang="zh-TW" sz="2800" b="1" i="0" u="none" strike="noStrike" cap="non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Calibri"/>
              </a:rPr>
              <a:t>, Word2Vec , </a:t>
            </a:r>
            <a:endParaRPr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zh-TW" sz="2800" b="1" i="0" u="none" strike="noStrike" cap="non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	Pandas, Numpy , </a:t>
            </a:r>
            <a:r>
              <a:rPr lang="zh-TW" sz="2800" b="1" i="0" u="none" strike="noStrike" cap="none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sklearn </a:t>
            </a:r>
            <a:r>
              <a:rPr lang="zh-TW" sz="2800" b="1" i="0" u="none" strike="noStrike" cap="non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, </a:t>
            </a:r>
            <a:endParaRPr lang="en-US" altLang="zh-TW" sz="2800" b="1" i="0" u="none" strike="noStrike" cap="none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n-US" altLang="zh-TW" sz="2800" b="1" i="0" u="none" strike="noStrike" cap="none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lang="zh-TW" sz="2800" b="1" i="0" u="none" strike="noStrike" cap="none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matplotlib ,</a:t>
            </a:r>
            <a:r>
              <a:rPr lang="en-US" altLang="zh-TW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</a:t>
            </a:r>
            <a:r>
              <a:rPr lang="zh-TW" sz="2800" b="1" i="0" u="none" strike="noStrike" cap="none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Node</a:t>
            </a:r>
            <a:r>
              <a:rPr lang="zh-TW" sz="2800" b="1" i="0" u="none" strike="noStrike" cap="non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.js </a:t>
            </a:r>
            <a:r>
              <a:rPr lang="zh-TW" sz="2800" b="1" i="0" u="none" strike="noStrike" cap="none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,</a:t>
            </a:r>
            <a:endParaRPr lang="en-US" altLang="zh-TW" sz="2800" b="1" i="0" u="none" strike="noStrike" cap="none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en-US" altLang="zh-TW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</a:t>
            </a:r>
            <a:r>
              <a:rPr lang="zh-TW" sz="2800" b="1" i="0" u="none" strike="noStrike" cap="none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zh-TW" sz="2800" b="1" i="0" u="none" strike="noStrike" cap="non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Bot Framework.</a:t>
            </a:r>
            <a:endParaRPr sz="2800" b="1" i="0" u="none" strike="noStrike" cap="none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 b="1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68" y="1100276"/>
            <a:ext cx="5370510" cy="6192689"/>
          </a:xfrm>
          <a:prstGeom prst="rect">
            <a:avLst/>
          </a:prstGeom>
        </p:spPr>
      </p:pic>
      <p:cxnSp>
        <p:nvCxnSpPr>
          <p:cNvPr id="7" name="直線接點 6"/>
          <p:cNvCxnSpPr/>
          <p:nvPr/>
        </p:nvCxnSpPr>
        <p:spPr>
          <a:xfrm>
            <a:off x="5525958" y="2194560"/>
            <a:ext cx="6059424" cy="182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接點 10"/>
          <p:cNvCxnSpPr/>
          <p:nvPr/>
        </p:nvCxnSpPr>
        <p:spPr>
          <a:xfrm>
            <a:off x="5525958" y="3310849"/>
            <a:ext cx="6059424" cy="182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橢圓 10"/>
          <p:cNvSpPr/>
          <p:nvPr/>
        </p:nvSpPr>
        <p:spPr>
          <a:xfrm>
            <a:off x="6912864" y="1051560"/>
            <a:ext cx="5279136" cy="5415534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/>
          <p:cNvSpPr txBox="1"/>
          <p:nvPr/>
        </p:nvSpPr>
        <p:spPr>
          <a:xfrm>
            <a:off x="9051615" y="2135272"/>
            <a:ext cx="152704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7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買賣點</a:t>
            </a:r>
            <a:endParaRPr lang="zh-TW" altLang="en-US" sz="7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橢圓 6"/>
          <p:cNvSpPr/>
          <p:nvPr/>
        </p:nvSpPr>
        <p:spPr>
          <a:xfrm>
            <a:off x="3400044" y="0"/>
            <a:ext cx="2770632" cy="2575316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橢圓 7"/>
          <p:cNvSpPr/>
          <p:nvPr/>
        </p:nvSpPr>
        <p:spPr>
          <a:xfrm>
            <a:off x="123444" y="1949059"/>
            <a:ext cx="2874264" cy="283464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橢圓 8"/>
          <p:cNvSpPr/>
          <p:nvPr/>
        </p:nvSpPr>
        <p:spPr>
          <a:xfrm>
            <a:off x="2793687" y="3970305"/>
            <a:ext cx="3256788" cy="2887695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4" name="直線單箭頭接點 3"/>
          <p:cNvCxnSpPr>
            <a:stCxn id="11" idx="1"/>
            <a:endCxn id="7" idx="6"/>
          </p:cNvCxnSpPr>
          <p:nvPr/>
        </p:nvCxnSpPr>
        <p:spPr>
          <a:xfrm flipH="1" flipV="1">
            <a:off x="6170676" y="1287658"/>
            <a:ext cx="1515300" cy="55698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文字方塊 5"/>
          <p:cNvSpPr txBox="1"/>
          <p:nvPr/>
        </p:nvSpPr>
        <p:spPr>
          <a:xfrm>
            <a:off x="3567684" y="711666"/>
            <a:ext cx="260299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收集歷史資料，</a:t>
            </a:r>
            <a:endParaRPr lang="en-US" altLang="zh-TW" sz="28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TW" alt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進行資料清理</a:t>
            </a:r>
            <a:endParaRPr lang="zh-TW" alt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365760" y="2889325"/>
            <a:ext cx="23896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利用深度學習</a:t>
            </a:r>
            <a:endParaRPr lang="en-US" altLang="zh-TW" sz="28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TW" alt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進行股票走勢</a:t>
            </a:r>
            <a:endParaRPr lang="zh-TW" alt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2953512" y="4721654"/>
            <a:ext cx="334518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利用深度學習結果，</a:t>
            </a:r>
            <a:endParaRPr lang="en-US" altLang="zh-TW" sz="28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TW" alt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進行回測系統</a:t>
            </a:r>
            <a:endParaRPr lang="en-US" altLang="zh-TW" sz="28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TW" alt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測試買賣獲利情況</a:t>
            </a:r>
            <a:endParaRPr lang="zh-TW" alt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6" name="直線單箭頭接點 15"/>
          <p:cNvCxnSpPr>
            <a:stCxn id="7" idx="2"/>
            <a:endCxn id="8" idx="0"/>
          </p:cNvCxnSpPr>
          <p:nvPr/>
        </p:nvCxnSpPr>
        <p:spPr>
          <a:xfrm flipH="1">
            <a:off x="1560576" y="1287658"/>
            <a:ext cx="1839468" cy="66140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直線單箭頭接點 17"/>
          <p:cNvCxnSpPr>
            <a:stCxn id="8" idx="4"/>
            <a:endCxn id="9" idx="2"/>
          </p:cNvCxnSpPr>
          <p:nvPr/>
        </p:nvCxnSpPr>
        <p:spPr>
          <a:xfrm>
            <a:off x="1560576" y="4783699"/>
            <a:ext cx="1233111" cy="63045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直線單箭頭接點 21"/>
          <p:cNvCxnSpPr/>
          <p:nvPr/>
        </p:nvCxnSpPr>
        <p:spPr>
          <a:xfrm flipV="1">
            <a:off x="5831973" y="5482709"/>
            <a:ext cx="1665348" cy="62394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454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/>
      <p:bldP spid="7" grpId="0" animBg="1"/>
      <p:bldP spid="9" grpId="0" animBg="1"/>
      <p:bldP spid="6" grpId="0"/>
      <p:bldP spid="1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Shape 372"/>
          <p:cNvSpPr txBox="1">
            <a:spLocks noGrp="1"/>
          </p:cNvSpPr>
          <p:nvPr>
            <p:ph type="ctrTitle"/>
          </p:nvPr>
        </p:nvSpPr>
        <p:spPr>
          <a:xfrm>
            <a:off x="1433432" y="2562046"/>
            <a:ext cx="9144000" cy="10083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zh-TW" sz="4400" b="1" i="0" u="none" strike="noStrike" cap="none" dirty="0">
                <a:solidFill>
                  <a:schemeClr val="tx1"/>
                </a:solidFill>
                <a:sym typeface="Calibri"/>
              </a:rPr>
              <a:t>利用 歷史資料 預測股價</a:t>
            </a:r>
            <a:endParaRPr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0"/>
            <a:ext cx="9144000" cy="1278827"/>
          </a:xfrm>
        </p:spPr>
        <p:txBody>
          <a:bodyPr/>
          <a:lstStyle/>
          <a:p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準</a:t>
            </a:r>
            <a:r>
              <a:rPr lang="zh-TW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備</a:t>
            </a:r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預測模型 台積電 </a:t>
            </a:r>
            <a:r>
              <a:rPr lang="en-US" alt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2330</a:t>
            </a:r>
            <a:endParaRPr lang="zh-TW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08622"/>
            <a:ext cx="5601407" cy="4208714"/>
          </a:xfrm>
          <a:prstGeom prst="rect">
            <a:avLst/>
          </a:prstGeom>
        </p:spPr>
      </p:pic>
      <p:sp>
        <p:nvSpPr>
          <p:cNvPr id="12" name="橢圓 11"/>
          <p:cNvSpPr/>
          <p:nvPr/>
        </p:nvSpPr>
        <p:spPr>
          <a:xfrm>
            <a:off x="8705088" y="4012979"/>
            <a:ext cx="2871216" cy="273405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橢圓 12"/>
          <p:cNvSpPr/>
          <p:nvPr/>
        </p:nvSpPr>
        <p:spPr>
          <a:xfrm>
            <a:off x="8695945" y="1278827"/>
            <a:ext cx="2871216" cy="2734056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向右箭號 4"/>
          <p:cNvSpPr/>
          <p:nvPr/>
        </p:nvSpPr>
        <p:spPr>
          <a:xfrm>
            <a:off x="5696712" y="3264408"/>
            <a:ext cx="3090672" cy="1591056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/>
          <p:cNvSpPr txBox="1"/>
          <p:nvPr/>
        </p:nvSpPr>
        <p:spPr>
          <a:xfrm>
            <a:off x="5601407" y="3834056"/>
            <a:ext cx="38854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以</a:t>
            </a:r>
            <a:r>
              <a:rPr lang="en-US" altLang="zh-TW" sz="2000" b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128</a:t>
            </a:r>
            <a:r>
              <a:rPr lang="zh-TW" altLang="en-US" sz="2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天作為 訓練模型</a:t>
            </a:r>
            <a:r>
              <a:rPr lang="zh-TW" altLang="en-US" sz="2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基準</a:t>
            </a:r>
          </a:p>
        </p:txBody>
      </p:sp>
      <p:sp>
        <p:nvSpPr>
          <p:cNvPr id="14" name="文字方塊 13"/>
          <p:cNvSpPr txBox="1"/>
          <p:nvPr/>
        </p:nvSpPr>
        <p:spPr>
          <a:xfrm>
            <a:off x="7544154" y="1957489"/>
            <a:ext cx="42885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Train Data</a:t>
            </a:r>
          </a:p>
          <a:p>
            <a:pPr algn="ctr"/>
            <a:endParaRPr lang="en-US" altLang="zh-TW" sz="24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en-US" altLang="zh-TW" sz="24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</a:t>
            </a:r>
            <a:r>
              <a:rPr lang="zh-TW" altLang="en-US" sz="24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第 </a:t>
            </a:r>
            <a:r>
              <a:rPr lang="en-US" altLang="zh-TW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r>
              <a:rPr lang="zh-TW" altLang="en-US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天</a:t>
            </a:r>
            <a:r>
              <a:rPr lang="zh-TW" altLang="en-US" sz="24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到 第 </a:t>
            </a:r>
            <a:r>
              <a:rPr lang="en-US" altLang="zh-TW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1,532</a:t>
            </a:r>
            <a:r>
              <a:rPr lang="zh-TW" altLang="en-US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天</a:t>
            </a:r>
            <a:endParaRPr lang="zh-TW" altLang="en-US" sz="2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9390888" y="4737988"/>
            <a:ext cx="18745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Test Data</a:t>
            </a:r>
          </a:p>
          <a:p>
            <a:endParaRPr lang="en-US" altLang="zh-TW" sz="24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TW" altLang="en-US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最後</a:t>
            </a:r>
            <a:r>
              <a:rPr lang="en-US" altLang="zh-TW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128</a:t>
            </a:r>
            <a:r>
              <a:rPr lang="zh-TW" altLang="en-US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天</a:t>
            </a:r>
            <a:endParaRPr lang="en-US" altLang="zh-TW" sz="2400" b="1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12685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Shape 378"/>
          <p:cNvSpPr txBox="1">
            <a:spLocks noGrp="1"/>
          </p:cNvSpPr>
          <p:nvPr>
            <p:ph type="title"/>
          </p:nvPr>
        </p:nvSpPr>
        <p:spPr>
          <a:xfrm>
            <a:off x="933091" y="-255707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zh-TW"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建構神經網路</a:t>
            </a:r>
            <a:endParaRPr/>
          </a:p>
        </p:txBody>
      </p:sp>
      <p:sp>
        <p:nvSpPr>
          <p:cNvPr id="379" name="Shape 379"/>
          <p:cNvSpPr/>
          <p:nvPr/>
        </p:nvSpPr>
        <p:spPr>
          <a:xfrm rot="-6866699">
            <a:off x="2779787" y="2564035"/>
            <a:ext cx="2915728" cy="1526876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0" name="Shape 380"/>
          <p:cNvSpPr/>
          <p:nvPr/>
        </p:nvSpPr>
        <p:spPr>
          <a:xfrm rot="-6866699">
            <a:off x="2398389" y="3014588"/>
            <a:ext cx="2915728" cy="1526876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1" name="Shape 381"/>
          <p:cNvSpPr/>
          <p:nvPr/>
        </p:nvSpPr>
        <p:spPr>
          <a:xfrm>
            <a:off x="5296083" y="3216256"/>
            <a:ext cx="948906" cy="905774"/>
          </a:xfrm>
          <a:prstGeom prst="mathPlus">
            <a:avLst>
              <a:gd name="adj1" fmla="val 23520"/>
            </a:avLst>
          </a:prstGeom>
          <a:solidFill>
            <a:srgbClr val="FFC000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2" name="Shape 382"/>
          <p:cNvSpPr/>
          <p:nvPr/>
        </p:nvSpPr>
        <p:spPr>
          <a:xfrm>
            <a:off x="7378974" y="1554778"/>
            <a:ext cx="2237058" cy="2060532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3" name="Shape 383"/>
          <p:cNvSpPr/>
          <p:nvPr/>
        </p:nvSpPr>
        <p:spPr>
          <a:xfrm>
            <a:off x="6981967" y="2029361"/>
            <a:ext cx="2237058" cy="2060532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4" name="Shape 384"/>
          <p:cNvSpPr/>
          <p:nvPr/>
        </p:nvSpPr>
        <p:spPr>
          <a:xfrm>
            <a:off x="6587690" y="2425625"/>
            <a:ext cx="2237058" cy="2060532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5" name="Shape 385"/>
          <p:cNvSpPr/>
          <p:nvPr/>
        </p:nvSpPr>
        <p:spPr>
          <a:xfrm>
            <a:off x="6227860" y="2930440"/>
            <a:ext cx="2237058" cy="2060532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6" name="Shape 386"/>
          <p:cNvSpPr/>
          <p:nvPr/>
        </p:nvSpPr>
        <p:spPr>
          <a:xfrm>
            <a:off x="3290972" y="6158464"/>
            <a:ext cx="1863576" cy="532531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1" dirty="0">
                <a:solidFill>
                  <a:schemeClr val="tx1"/>
                </a:solidFill>
                <a:latin typeface="Arial Black"/>
                <a:ea typeface="Arial Black"/>
                <a:cs typeface="Arial Black"/>
                <a:sym typeface="Arial Black"/>
              </a:rPr>
              <a:t>LSTMx2</a:t>
            </a:r>
            <a:endParaRPr sz="1800" b="1" dirty="0">
              <a:solidFill>
                <a:schemeClr val="tx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387" name="Shape 387"/>
          <p:cNvSpPr/>
          <p:nvPr/>
        </p:nvSpPr>
        <p:spPr>
          <a:xfrm>
            <a:off x="6587690" y="6048291"/>
            <a:ext cx="1864311" cy="665517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1" dirty="0">
                <a:solidFill>
                  <a:schemeClr val="tx1"/>
                </a:solidFill>
                <a:latin typeface="Arial Black"/>
                <a:ea typeface="Arial Black"/>
                <a:cs typeface="Arial Black"/>
                <a:sym typeface="Arial Black"/>
              </a:rPr>
              <a:t>Densex4</a:t>
            </a:r>
            <a:endParaRPr sz="1800" b="1" dirty="0">
              <a:solidFill>
                <a:schemeClr val="tx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389" name="Shape 389"/>
          <p:cNvSpPr/>
          <p:nvPr/>
        </p:nvSpPr>
        <p:spPr>
          <a:xfrm>
            <a:off x="10554647" y="1731864"/>
            <a:ext cx="1414732" cy="1294804"/>
          </a:xfrm>
          <a:prstGeom prst="flowChartConnector">
            <a:avLst/>
          </a:prstGeom>
          <a:solidFill>
            <a:schemeClr val="lt1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漲</a:t>
            </a:r>
            <a:endParaRPr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90" name="Shape 390"/>
          <p:cNvSpPr/>
          <p:nvPr/>
        </p:nvSpPr>
        <p:spPr>
          <a:xfrm>
            <a:off x="10554647" y="3921445"/>
            <a:ext cx="1414732" cy="1294804"/>
          </a:xfrm>
          <a:prstGeom prst="flowChartConnector">
            <a:avLst/>
          </a:prstGeom>
          <a:solidFill>
            <a:schemeClr val="lt1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跌</a:t>
            </a:r>
            <a:endParaRPr b="1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91" name="Shape 391"/>
          <p:cNvSpPr/>
          <p:nvPr/>
        </p:nvSpPr>
        <p:spPr>
          <a:xfrm rot="2436790">
            <a:off x="9606002" y="3335414"/>
            <a:ext cx="1043796" cy="667458"/>
          </a:xfrm>
          <a:prstGeom prst="stripedRightArrow">
            <a:avLst>
              <a:gd name="adj1" fmla="val 50000"/>
              <a:gd name="adj2" fmla="val 50000"/>
            </a:avLst>
          </a:prstGeom>
          <a:solidFill>
            <a:srgbClr val="00B050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2" name="Shape 392"/>
          <p:cNvSpPr/>
          <p:nvPr/>
        </p:nvSpPr>
        <p:spPr>
          <a:xfrm>
            <a:off x="201825" y="6170286"/>
            <a:ext cx="1863576" cy="532531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1" dirty="0">
                <a:solidFill>
                  <a:schemeClr val="tx1"/>
                </a:solidFill>
                <a:latin typeface="Arial Black"/>
                <a:ea typeface="Arial Black"/>
                <a:cs typeface="Arial Black"/>
                <a:sym typeface="Arial Black"/>
              </a:rPr>
              <a:t>Input</a:t>
            </a:r>
            <a:endParaRPr sz="1800" b="1" dirty="0">
              <a:solidFill>
                <a:schemeClr val="tx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393" name="Shape 393"/>
          <p:cNvSpPr/>
          <p:nvPr/>
        </p:nvSpPr>
        <p:spPr>
          <a:xfrm>
            <a:off x="268134" y="1435155"/>
            <a:ext cx="812835" cy="805142"/>
          </a:xfrm>
          <a:prstGeom prst="flowChartConnector">
            <a:avLst/>
          </a:prstGeom>
          <a:solidFill>
            <a:schemeClr val="lt1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4" name="Shape 394"/>
          <p:cNvSpPr/>
          <p:nvPr/>
        </p:nvSpPr>
        <p:spPr>
          <a:xfrm>
            <a:off x="287441" y="2233706"/>
            <a:ext cx="812835" cy="805142"/>
          </a:xfrm>
          <a:prstGeom prst="flowChartConnector">
            <a:avLst/>
          </a:prstGeom>
          <a:solidFill>
            <a:schemeClr val="lt1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5" name="Shape 395"/>
          <p:cNvSpPr/>
          <p:nvPr/>
        </p:nvSpPr>
        <p:spPr>
          <a:xfrm>
            <a:off x="307119" y="3026668"/>
            <a:ext cx="812835" cy="805142"/>
          </a:xfrm>
          <a:prstGeom prst="flowChartConnector">
            <a:avLst/>
          </a:prstGeom>
          <a:solidFill>
            <a:schemeClr val="lt1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6" name="Shape 396"/>
          <p:cNvSpPr/>
          <p:nvPr/>
        </p:nvSpPr>
        <p:spPr>
          <a:xfrm>
            <a:off x="320778" y="3831810"/>
            <a:ext cx="812835" cy="805142"/>
          </a:xfrm>
          <a:prstGeom prst="flowChartConnector">
            <a:avLst/>
          </a:prstGeom>
          <a:solidFill>
            <a:schemeClr val="lt1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7" name="Shape 397"/>
          <p:cNvSpPr/>
          <p:nvPr/>
        </p:nvSpPr>
        <p:spPr>
          <a:xfrm>
            <a:off x="284690" y="4643815"/>
            <a:ext cx="812835" cy="805142"/>
          </a:xfrm>
          <a:prstGeom prst="flowChartConnector">
            <a:avLst/>
          </a:prstGeom>
          <a:solidFill>
            <a:schemeClr val="lt1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98" name="Shape 398"/>
          <p:cNvCxnSpPr/>
          <p:nvPr/>
        </p:nvCxnSpPr>
        <p:spPr>
          <a:xfrm>
            <a:off x="1080612" y="1889080"/>
            <a:ext cx="1994569" cy="166329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399" name="Shape 399"/>
          <p:cNvCxnSpPr>
            <a:stCxn id="394" idx="6"/>
          </p:cNvCxnSpPr>
          <p:nvPr/>
        </p:nvCxnSpPr>
        <p:spPr>
          <a:xfrm>
            <a:off x="1100276" y="2636277"/>
            <a:ext cx="1988400" cy="899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400" name="Shape 400"/>
          <p:cNvCxnSpPr>
            <a:stCxn id="395" idx="6"/>
          </p:cNvCxnSpPr>
          <p:nvPr/>
        </p:nvCxnSpPr>
        <p:spPr>
          <a:xfrm>
            <a:off x="1119954" y="3429239"/>
            <a:ext cx="1998000" cy="67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401" name="Shape 401"/>
          <p:cNvCxnSpPr>
            <a:stCxn id="396" idx="6"/>
          </p:cNvCxnSpPr>
          <p:nvPr/>
        </p:nvCxnSpPr>
        <p:spPr>
          <a:xfrm rot="10800000" flipH="1">
            <a:off x="1133613" y="3527881"/>
            <a:ext cx="1970100" cy="706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402" name="Shape 402"/>
          <p:cNvCxnSpPr>
            <a:stCxn id="397" idx="6"/>
          </p:cNvCxnSpPr>
          <p:nvPr/>
        </p:nvCxnSpPr>
        <p:spPr>
          <a:xfrm rot="10800000" flipH="1">
            <a:off x="1097525" y="3511586"/>
            <a:ext cx="1926000" cy="1534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403" name="Shape 403"/>
          <p:cNvSpPr txBox="1"/>
          <p:nvPr/>
        </p:nvSpPr>
        <p:spPr>
          <a:xfrm rot="5400000">
            <a:off x="517300" y="5470016"/>
            <a:ext cx="528611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sz="36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4" name="Shape 404"/>
          <p:cNvSpPr/>
          <p:nvPr/>
        </p:nvSpPr>
        <p:spPr>
          <a:xfrm>
            <a:off x="10376595" y="6170286"/>
            <a:ext cx="1770836" cy="306476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 panose="020B0A04020102020204" pitchFamily="34" charset="0"/>
                <a:ea typeface="Calibri"/>
                <a:cs typeface="Calibri"/>
                <a:sym typeface="Calibri"/>
              </a:rPr>
              <a:t>outputx2</a:t>
            </a:r>
            <a:endParaRPr sz="18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 Black" panose="020B0A04020102020204" pitchFamily="34" charset="0"/>
              <a:ea typeface="Calibri"/>
              <a:cs typeface="Calibri"/>
              <a:sym typeface="Calibri"/>
            </a:endParaRPr>
          </a:p>
        </p:txBody>
      </p:sp>
      <p:sp>
        <p:nvSpPr>
          <p:cNvPr id="405" name="Shape 405"/>
          <p:cNvSpPr txBox="1"/>
          <p:nvPr/>
        </p:nvSpPr>
        <p:spPr>
          <a:xfrm>
            <a:off x="3520118" y="3696404"/>
            <a:ext cx="87126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LSTM</a:t>
            </a: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6" name="Shape 406"/>
          <p:cNvSpPr txBox="1"/>
          <p:nvPr/>
        </p:nvSpPr>
        <p:spPr>
          <a:xfrm>
            <a:off x="6917945" y="3788302"/>
            <a:ext cx="140262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Dense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7" name="Shape 407"/>
          <p:cNvSpPr txBox="1"/>
          <p:nvPr/>
        </p:nvSpPr>
        <p:spPr>
          <a:xfrm>
            <a:off x="330188" y="1630816"/>
            <a:ext cx="72286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股價</a:t>
            </a:r>
            <a:endParaRPr/>
          </a:p>
        </p:txBody>
      </p:sp>
      <p:sp>
        <p:nvSpPr>
          <p:cNvPr id="408" name="Shape 408"/>
          <p:cNvSpPr txBox="1"/>
          <p:nvPr/>
        </p:nvSpPr>
        <p:spPr>
          <a:xfrm>
            <a:off x="352104" y="2447469"/>
            <a:ext cx="72286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最高</a:t>
            </a:r>
            <a:endParaRPr/>
          </a:p>
        </p:txBody>
      </p:sp>
      <p:sp>
        <p:nvSpPr>
          <p:cNvPr id="409" name="Shape 409"/>
          <p:cNvSpPr txBox="1"/>
          <p:nvPr/>
        </p:nvSpPr>
        <p:spPr>
          <a:xfrm>
            <a:off x="370635" y="3256753"/>
            <a:ext cx="72286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最低</a:t>
            </a:r>
            <a:endParaRPr/>
          </a:p>
        </p:txBody>
      </p:sp>
      <p:sp>
        <p:nvSpPr>
          <p:cNvPr id="410" name="Shape 410"/>
          <p:cNvSpPr txBox="1"/>
          <p:nvPr/>
        </p:nvSpPr>
        <p:spPr>
          <a:xfrm>
            <a:off x="385584" y="4064097"/>
            <a:ext cx="72286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開盤</a:t>
            </a:r>
            <a:endParaRPr/>
          </a:p>
        </p:txBody>
      </p:sp>
      <p:sp>
        <p:nvSpPr>
          <p:cNvPr id="411" name="Shape 411"/>
          <p:cNvSpPr txBox="1"/>
          <p:nvPr/>
        </p:nvSpPr>
        <p:spPr>
          <a:xfrm>
            <a:off x="320778" y="4861167"/>
            <a:ext cx="92165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成交量</a:t>
            </a:r>
            <a:endParaRPr/>
          </a:p>
        </p:txBody>
      </p:sp>
      <p:sp>
        <p:nvSpPr>
          <p:cNvPr id="36" name="Shape 388"/>
          <p:cNvSpPr/>
          <p:nvPr/>
        </p:nvSpPr>
        <p:spPr>
          <a:xfrm rot="-3063407">
            <a:off x="9566652" y="2828615"/>
            <a:ext cx="1043796" cy="667458"/>
          </a:xfrm>
          <a:prstGeom prst="striped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Shape 416"/>
          <p:cNvSpPr txBox="1">
            <a:spLocks noGrp="1"/>
          </p:cNvSpPr>
          <p:nvPr>
            <p:ph type="title"/>
          </p:nvPr>
        </p:nvSpPr>
        <p:spPr>
          <a:xfrm>
            <a:off x="769188" y="-183457"/>
            <a:ext cx="10548668" cy="1202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zh-TW" sz="4400" b="1" i="0" u="none" strike="noStrike" cap="non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Calibri"/>
              </a:rPr>
              <a:t>神經網路</a:t>
            </a:r>
            <a:endParaRPr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417" name="Shape 417"/>
          <p:cNvGrpSpPr/>
          <p:nvPr/>
        </p:nvGrpSpPr>
        <p:grpSpPr>
          <a:xfrm>
            <a:off x="1895" y="1202745"/>
            <a:ext cx="8124209" cy="5418667"/>
            <a:chOff x="1895" y="0"/>
            <a:chExt cx="8124209" cy="5418667"/>
          </a:xfrm>
        </p:grpSpPr>
        <p:sp>
          <p:nvSpPr>
            <p:cNvPr id="418" name="Shape 418"/>
            <p:cNvSpPr/>
            <p:nvPr/>
          </p:nvSpPr>
          <p:spPr>
            <a:xfrm>
              <a:off x="1895" y="0"/>
              <a:ext cx="1986359" cy="5418667"/>
            </a:xfrm>
            <a:prstGeom prst="roundRect">
              <a:avLst>
                <a:gd name="adj" fmla="val 10000"/>
              </a:avLst>
            </a:prstGeom>
            <a:solidFill>
              <a:schemeClr val="lt1"/>
            </a:solidFill>
            <a:ln w="12700" cap="flat" cmpd="sng">
              <a:solidFill>
                <a:srgbClr val="95959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Shape 419"/>
            <p:cNvSpPr txBox="1"/>
            <p:nvPr/>
          </p:nvSpPr>
          <p:spPr>
            <a:xfrm>
              <a:off x="1895" y="2167466"/>
              <a:ext cx="1986359" cy="216746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62275" tIns="462275" rIns="462275" bIns="4622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6500"/>
                <a:buFont typeface="Calibri"/>
                <a:buNone/>
              </a:pPr>
              <a:endParaRPr sz="6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0" name="Shape 420"/>
            <p:cNvSpPr/>
            <p:nvPr/>
          </p:nvSpPr>
          <p:spPr>
            <a:xfrm>
              <a:off x="127367" y="319995"/>
              <a:ext cx="1804416" cy="1804416"/>
            </a:xfrm>
            <a:prstGeom prst="ellipse">
              <a:avLst/>
            </a:prstGeom>
            <a:blipFill rotWithShape="1">
              <a:blip r:embed="rId3">
                <a:alphaModFix/>
              </a:blip>
              <a:stretch>
                <a:fillRect l="-5999" r="-5998"/>
              </a:stretch>
            </a:blipFill>
            <a:ln w="12700" cap="flat" cmpd="sng">
              <a:solidFill>
                <a:srgbClr val="95959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Shape 421"/>
            <p:cNvSpPr/>
            <p:nvPr/>
          </p:nvSpPr>
          <p:spPr>
            <a:xfrm>
              <a:off x="2021962" y="0"/>
              <a:ext cx="1986359" cy="5418667"/>
            </a:xfrm>
            <a:prstGeom prst="roundRect">
              <a:avLst>
                <a:gd name="adj" fmla="val 10000"/>
              </a:avLst>
            </a:prstGeom>
            <a:solidFill>
              <a:schemeClr val="lt1"/>
            </a:solidFill>
            <a:ln w="12700" cap="flat" cmpd="sng">
              <a:solidFill>
                <a:srgbClr val="95959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Shape 422"/>
            <p:cNvSpPr txBox="1"/>
            <p:nvPr/>
          </p:nvSpPr>
          <p:spPr>
            <a:xfrm>
              <a:off x="2021962" y="2167466"/>
              <a:ext cx="1986359" cy="216746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62275" tIns="462275" rIns="462275" bIns="4622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6500"/>
                <a:buFont typeface="Calibri"/>
                <a:buNone/>
              </a:pPr>
              <a:endParaRPr sz="6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3" name="Shape 423"/>
            <p:cNvSpPr/>
            <p:nvPr/>
          </p:nvSpPr>
          <p:spPr>
            <a:xfrm>
              <a:off x="2121566" y="319995"/>
              <a:ext cx="1804416" cy="1804416"/>
            </a:xfrm>
            <a:prstGeom prst="ellipse">
              <a:avLst/>
            </a:prstGeom>
            <a:blipFill rotWithShape="1">
              <a:blip r:embed="rId4">
                <a:alphaModFix/>
              </a:blip>
              <a:stretch>
                <a:fillRect l="-14999" r="-14997"/>
              </a:stretch>
            </a:blipFill>
            <a:ln w="12700" cap="flat" cmpd="sng">
              <a:solidFill>
                <a:srgbClr val="95959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Shape 424"/>
            <p:cNvSpPr/>
            <p:nvPr/>
          </p:nvSpPr>
          <p:spPr>
            <a:xfrm>
              <a:off x="4093795" y="0"/>
              <a:ext cx="1986359" cy="5418667"/>
            </a:xfrm>
            <a:prstGeom prst="roundRect">
              <a:avLst>
                <a:gd name="adj" fmla="val 10000"/>
              </a:avLst>
            </a:prstGeom>
            <a:solidFill>
              <a:schemeClr val="lt1"/>
            </a:solidFill>
            <a:ln w="12700" cap="flat" cmpd="sng">
              <a:solidFill>
                <a:srgbClr val="95959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Shape 425"/>
            <p:cNvSpPr txBox="1"/>
            <p:nvPr/>
          </p:nvSpPr>
          <p:spPr>
            <a:xfrm>
              <a:off x="4093795" y="2167466"/>
              <a:ext cx="1986359" cy="216746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62275" tIns="462275" rIns="462275" bIns="4622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6500"/>
                <a:buFont typeface="Calibri"/>
                <a:buNone/>
              </a:pPr>
              <a:endParaRPr sz="6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6" name="Shape 426"/>
            <p:cNvSpPr/>
            <p:nvPr/>
          </p:nvSpPr>
          <p:spPr>
            <a:xfrm>
              <a:off x="4184767" y="325120"/>
              <a:ext cx="1804416" cy="1804416"/>
            </a:xfrm>
            <a:prstGeom prst="ellipse">
              <a:avLst/>
            </a:prstGeom>
            <a:blipFill rotWithShape="1">
              <a:blip r:embed="rId5">
                <a:alphaModFix/>
              </a:blip>
              <a:stretch>
                <a:fillRect l="-60997" r="-60997"/>
              </a:stretch>
            </a:blipFill>
            <a:ln w="12700" cap="flat" cmpd="sng">
              <a:solidFill>
                <a:srgbClr val="95959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Shape 427"/>
            <p:cNvSpPr/>
            <p:nvPr/>
          </p:nvSpPr>
          <p:spPr>
            <a:xfrm>
              <a:off x="6139745" y="0"/>
              <a:ext cx="1986359" cy="5418667"/>
            </a:xfrm>
            <a:prstGeom prst="roundRect">
              <a:avLst>
                <a:gd name="adj" fmla="val 10000"/>
              </a:avLst>
            </a:prstGeom>
            <a:solidFill>
              <a:schemeClr val="lt1"/>
            </a:solidFill>
            <a:ln w="12700" cap="flat" cmpd="sng">
              <a:solidFill>
                <a:srgbClr val="95959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Shape 428"/>
            <p:cNvSpPr txBox="1"/>
            <p:nvPr/>
          </p:nvSpPr>
          <p:spPr>
            <a:xfrm>
              <a:off x="6139745" y="2167466"/>
              <a:ext cx="1986359" cy="216746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62275" tIns="462275" rIns="462275" bIns="4622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6500"/>
                <a:buFont typeface="Calibri"/>
                <a:buNone/>
              </a:pPr>
              <a:endParaRPr sz="6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9" name="Shape 429"/>
            <p:cNvSpPr/>
            <p:nvPr/>
          </p:nvSpPr>
          <p:spPr>
            <a:xfrm>
              <a:off x="6239342" y="319995"/>
              <a:ext cx="1804416" cy="1804416"/>
            </a:xfrm>
            <a:prstGeom prst="ellipse">
              <a:avLst/>
            </a:prstGeom>
            <a:blipFill rotWithShape="1">
              <a:blip r:embed="rId6">
                <a:alphaModFix/>
              </a:blip>
              <a:stretch>
                <a:fillRect l="-67995" r="-67992"/>
              </a:stretch>
            </a:blipFill>
            <a:ln w="12700" cap="flat" cmpd="sng">
              <a:solidFill>
                <a:srgbClr val="95959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Shape 430"/>
            <p:cNvSpPr/>
            <p:nvPr/>
          </p:nvSpPr>
          <p:spPr>
            <a:xfrm rot="10800000">
              <a:off x="325119" y="4286206"/>
              <a:ext cx="7477760" cy="812800"/>
            </a:xfrm>
            <a:prstGeom prst="leftRightArrow">
              <a:avLst>
                <a:gd name="adj1" fmla="val 50000"/>
                <a:gd name="adj2" fmla="val 50000"/>
              </a:avLst>
            </a:prstGeom>
            <a:solidFill>
              <a:schemeClr val="accent5"/>
            </a:solidFill>
            <a:ln w="127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1" name="Shape 431"/>
          <p:cNvSpPr txBox="1"/>
          <p:nvPr/>
        </p:nvSpPr>
        <p:spPr>
          <a:xfrm>
            <a:off x="2377440" y="5710687"/>
            <a:ext cx="445468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1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股票的資訊是</a:t>
            </a:r>
            <a:r>
              <a:rPr lang="zh-TW" sz="1800" b="1" dirty="0" smtClean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有</a:t>
            </a:r>
            <a:r>
              <a:rPr lang="zh-TW" altLang="en-US" sz="1800" b="1" dirty="0" smtClean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時間順序</a:t>
            </a:r>
            <a:r>
              <a:rPr lang="zh-TW" sz="1800" b="1" dirty="0" smtClean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關係</a:t>
            </a:r>
            <a:r>
              <a:rPr lang="zh-TW" sz="1800" b="1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的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432" name="Shape 432"/>
          <p:cNvSpPr txBox="1"/>
          <p:nvPr/>
        </p:nvSpPr>
        <p:spPr>
          <a:xfrm>
            <a:off x="475411" y="4141027"/>
            <a:ext cx="7177177" cy="1569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800" b="1" dirty="0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為什麼選長短期記憶模型 </a:t>
            </a:r>
            <a:endParaRPr sz="4800" b="1" dirty="0">
              <a:solidFill>
                <a:schemeClr val="dk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800" b="1" dirty="0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                （ LSTM）</a:t>
            </a:r>
            <a:endParaRPr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33" name="Shape 433"/>
          <p:cNvSpPr txBox="1"/>
          <p:nvPr/>
        </p:nvSpPr>
        <p:spPr>
          <a:xfrm>
            <a:off x="8169693" y="1783751"/>
            <a:ext cx="4064000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LSTM本身自我加權，會在整個學習階段中根據一個算法有</a:t>
            </a:r>
            <a:r>
              <a:rPr lang="zh-TW" sz="1800" b="1" u="sng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選擇性地更新</a:t>
            </a:r>
            <a:r>
              <a:rPr lang="zh-TW" sz="1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，LSTM能避免RNN的梯度消失。</a:t>
            </a:r>
            <a:br>
              <a:rPr lang="zh-TW" sz="1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</a:br>
            <a:r>
              <a:rPr lang="zh-TW" sz="1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zh-TW" sz="1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</a:br>
            <a:endParaRPr sz="18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4" name="Shape 434"/>
          <p:cNvSpPr txBox="1"/>
          <p:nvPr/>
        </p:nvSpPr>
        <p:spPr>
          <a:xfrm>
            <a:off x="8169693" y="4879690"/>
            <a:ext cx="4147388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1" u="sng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會增加計算複雜度</a:t>
            </a:r>
            <a:r>
              <a:rPr lang="zh-TW" sz="1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，從而會增加參數化進而引入額外的計算成本。</a:t>
            </a:r>
            <a:br>
              <a:rPr lang="zh-TW" sz="1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</a:br>
            <a:r>
              <a:rPr lang="zh-TW" sz="1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/>
            </a:r>
            <a:br>
              <a:rPr lang="zh-TW" sz="1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</a:br>
            <a:endParaRPr sz="18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5" name="Shape 435"/>
          <p:cNvSpPr txBox="1"/>
          <p:nvPr/>
        </p:nvSpPr>
        <p:spPr>
          <a:xfrm>
            <a:off x="8169693" y="3327156"/>
            <a:ext cx="4022307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LSTM適合於處理</a:t>
            </a:r>
            <a:r>
              <a:rPr lang="zh-TW" sz="1800" b="1" u="sng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時間序列或有順序性的資料</a:t>
            </a:r>
            <a:r>
              <a:rPr lang="zh-TW" sz="18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。</a:t>
            </a:r>
            <a:endParaRPr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Shape 440"/>
          <p:cNvSpPr/>
          <p:nvPr/>
        </p:nvSpPr>
        <p:spPr>
          <a:xfrm>
            <a:off x="0" y="1236258"/>
            <a:ext cx="12192000" cy="4914376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1" name="Shape 441"/>
          <p:cNvSpPr txBox="1"/>
          <p:nvPr/>
        </p:nvSpPr>
        <p:spPr>
          <a:xfrm>
            <a:off x="1147564" y="1385229"/>
            <a:ext cx="10403456" cy="471661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l="-1112" t="-1420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442" name="Shape 442"/>
          <p:cNvSpPr txBox="1"/>
          <p:nvPr/>
        </p:nvSpPr>
        <p:spPr>
          <a:xfrm>
            <a:off x="639971" y="-11414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zh-TW" sz="4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 台積電2330預測股價   交易策略 1</a:t>
            </a:r>
            <a:endParaRPr sz="44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Shape 447"/>
          <p:cNvSpPr/>
          <p:nvPr/>
        </p:nvSpPr>
        <p:spPr>
          <a:xfrm>
            <a:off x="0" y="1544128"/>
            <a:ext cx="12192000" cy="5313872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8" name="Shape 448"/>
          <p:cNvSpPr txBox="1"/>
          <p:nvPr/>
        </p:nvSpPr>
        <p:spPr>
          <a:xfrm>
            <a:off x="6948493" y="1615741"/>
            <a:ext cx="5400191" cy="28623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1" dirty="0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選用Feature x7：</a:t>
            </a:r>
            <a:endParaRPr sz="1800" b="1" dirty="0">
              <a:solidFill>
                <a:schemeClr val="dk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1" dirty="0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收盤價、開盤價、最高價、最低價、成交量</a:t>
            </a:r>
            <a:endParaRPr sz="1800" b="1" dirty="0">
              <a:solidFill>
                <a:schemeClr val="dk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1" dirty="0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、台灣加權指數、 SMA5</a:t>
            </a:r>
            <a:endParaRPr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solidFill>
                <a:schemeClr val="dk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solidFill>
                <a:schemeClr val="dk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1" dirty="0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train_score:  [  loss:0.00146, acc: 0.99928]</a:t>
            </a:r>
            <a:endParaRPr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1" dirty="0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test_score :  [  loss: 4.3722, </a:t>
            </a:r>
            <a:r>
              <a:rPr lang="zh-TW" sz="1800" b="1" u="sng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acc: 0.58593 </a:t>
            </a:r>
            <a:r>
              <a:rPr lang="zh-TW" sz="1800" b="1" dirty="0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]</a:t>
            </a:r>
            <a:endParaRPr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49" name="Shape 4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83364" y="3550643"/>
            <a:ext cx="4941426" cy="3378970"/>
          </a:xfrm>
          <a:prstGeom prst="rect">
            <a:avLst/>
          </a:prstGeom>
          <a:noFill/>
          <a:ln>
            <a:noFill/>
          </a:ln>
        </p:spPr>
      </p:pic>
      <p:sp>
        <p:nvSpPr>
          <p:cNvPr id="450" name="Shape 450"/>
          <p:cNvSpPr txBox="1"/>
          <p:nvPr/>
        </p:nvSpPr>
        <p:spPr>
          <a:xfrm>
            <a:off x="591587" y="1615741"/>
            <a:ext cx="5400191" cy="2585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1" dirty="0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選用Feature x5：</a:t>
            </a:r>
            <a:endParaRPr sz="1800" b="1" dirty="0">
              <a:solidFill>
                <a:schemeClr val="dk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1" dirty="0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收盤價、開盤價、最高價、最低價、成交量</a:t>
            </a:r>
            <a:endParaRPr sz="1800" b="1" dirty="0">
              <a:solidFill>
                <a:schemeClr val="dk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solidFill>
                <a:schemeClr val="dk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solidFill>
                <a:schemeClr val="dk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solidFill>
                <a:schemeClr val="dk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1" dirty="0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train_score:  [  loss: 0.00089, acc: 0.96981]</a:t>
            </a:r>
            <a:endParaRPr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1" dirty="0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test_score :  [  loss: 4.77431, </a:t>
            </a:r>
            <a:r>
              <a:rPr lang="zh-TW" sz="1800" b="1" u="sng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acc: 0.</a:t>
            </a:r>
            <a:r>
              <a:rPr lang="zh-TW" sz="1800" b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5</a:t>
            </a:r>
            <a:r>
              <a:rPr lang="en-US" altLang="zh-TW" sz="1800" b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9071</a:t>
            </a:r>
            <a:r>
              <a:rPr lang="zh-TW" sz="1800" b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zh-TW" sz="1800" b="1" dirty="0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]</a:t>
            </a:r>
            <a:endParaRPr sz="1800" b="1" dirty="0">
              <a:solidFill>
                <a:schemeClr val="dk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1" name="Shape 451"/>
          <p:cNvSpPr txBox="1"/>
          <p:nvPr/>
        </p:nvSpPr>
        <p:spPr>
          <a:xfrm>
            <a:off x="639971" y="-11414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zh-TW" sz="4400" b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 台積電2330預測股價   交易策略 1</a:t>
            </a:r>
            <a:endParaRPr sz="4400" b="1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52" name="Shape 45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32731" y="3550643"/>
            <a:ext cx="4941426" cy="33789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Shape 457"/>
          <p:cNvSpPr/>
          <p:nvPr/>
        </p:nvSpPr>
        <p:spPr>
          <a:xfrm>
            <a:off x="0" y="1236258"/>
            <a:ext cx="12192000" cy="4914376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8" name="Shape 458"/>
          <p:cNvSpPr txBox="1"/>
          <p:nvPr/>
        </p:nvSpPr>
        <p:spPr>
          <a:xfrm>
            <a:off x="1311452" y="1364600"/>
            <a:ext cx="10033959" cy="4657692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l="-1152" t="-2486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latin typeface="Calibri"/>
                <a:ea typeface="Calibri"/>
                <a:cs typeface="Calibri"/>
                <a:sym typeface="Calibri"/>
              </a:rPr>
              <a:t> </a:t>
            </a:r>
            <a:endParaRPr/>
          </a:p>
        </p:txBody>
      </p:sp>
      <p:sp>
        <p:nvSpPr>
          <p:cNvPr id="459" name="Shape 459"/>
          <p:cNvSpPr txBox="1"/>
          <p:nvPr/>
        </p:nvSpPr>
        <p:spPr>
          <a:xfrm>
            <a:off x="639971" y="-11414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zh-TW" sz="4400" b="1" dirty="0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 台積電2330預測股價   </a:t>
            </a:r>
            <a:r>
              <a:rPr lang="zh-TW" sz="4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交易策略 2</a:t>
            </a:r>
            <a:endParaRPr sz="44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Shape 464"/>
          <p:cNvSpPr/>
          <p:nvPr/>
        </p:nvSpPr>
        <p:spPr>
          <a:xfrm>
            <a:off x="0" y="1211423"/>
            <a:ext cx="12192000" cy="5313872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65" name="Shape 46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72100" y="3146325"/>
            <a:ext cx="5290812" cy="3378970"/>
          </a:xfrm>
          <a:prstGeom prst="rect">
            <a:avLst/>
          </a:prstGeom>
          <a:noFill/>
          <a:ln>
            <a:noFill/>
          </a:ln>
        </p:spPr>
      </p:pic>
      <p:sp>
        <p:nvSpPr>
          <p:cNvPr id="466" name="Shape 466"/>
          <p:cNvSpPr txBox="1"/>
          <p:nvPr/>
        </p:nvSpPr>
        <p:spPr>
          <a:xfrm>
            <a:off x="6978656" y="1382824"/>
            <a:ext cx="4790535" cy="2308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1" dirty="0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選用Feature x7：</a:t>
            </a:r>
            <a:endParaRPr sz="1800" b="1" dirty="0">
              <a:solidFill>
                <a:schemeClr val="dk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1" dirty="0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收盤價、開盤價、最高價、最低價、成交量</a:t>
            </a:r>
            <a:endParaRPr sz="1800" b="1" dirty="0">
              <a:solidFill>
                <a:schemeClr val="dk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1" dirty="0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、台灣加權指數、 SMA5</a:t>
            </a:r>
            <a:endParaRPr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solidFill>
                <a:schemeClr val="dk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1" dirty="0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train_score:  [  loss: 0.3116, acc: 0.8572443]</a:t>
            </a:r>
            <a:endParaRPr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1" dirty="0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test_score :  [  loss: 0.7255, </a:t>
            </a:r>
            <a:r>
              <a:rPr lang="zh-TW" sz="1800" b="1" u="sng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acc:  0.7421875</a:t>
            </a:r>
            <a:r>
              <a:rPr lang="zh-TW" sz="1800" b="1" dirty="0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]</a:t>
            </a:r>
            <a:endParaRPr sz="1800" b="1" dirty="0">
              <a:solidFill>
                <a:schemeClr val="dk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67" name="Shape 46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0125" y="3146325"/>
            <a:ext cx="5030346" cy="3378970"/>
          </a:xfrm>
          <a:prstGeom prst="rect">
            <a:avLst/>
          </a:prstGeom>
          <a:noFill/>
          <a:ln>
            <a:noFill/>
          </a:ln>
        </p:spPr>
      </p:pic>
      <p:sp>
        <p:nvSpPr>
          <p:cNvPr id="468" name="Shape 468"/>
          <p:cNvSpPr txBox="1"/>
          <p:nvPr/>
        </p:nvSpPr>
        <p:spPr>
          <a:xfrm>
            <a:off x="789233" y="1359542"/>
            <a:ext cx="5400191" cy="2308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1" dirty="0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選用Feature x5：</a:t>
            </a:r>
            <a:endParaRPr sz="1800" b="1" dirty="0">
              <a:solidFill>
                <a:schemeClr val="dk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1" dirty="0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收盤價、開盤價、最高價、最低價、成交量</a:t>
            </a:r>
            <a:endParaRPr sz="1800" b="1" dirty="0">
              <a:solidFill>
                <a:schemeClr val="dk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solidFill>
                <a:schemeClr val="dk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solidFill>
                <a:schemeClr val="dk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1" dirty="0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train_score:  [  loss: 0.34456, acc: 0.839488]</a:t>
            </a:r>
            <a:endParaRPr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1" dirty="0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test_score :  [  loss: 0.72799, </a:t>
            </a:r>
            <a:r>
              <a:rPr lang="zh-TW" sz="1800" b="1" u="sng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acc: 0.703125 </a:t>
            </a:r>
            <a:r>
              <a:rPr lang="zh-TW" sz="1800" b="1" dirty="0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]</a:t>
            </a:r>
            <a:endParaRPr sz="1800" b="1" dirty="0">
              <a:solidFill>
                <a:schemeClr val="dk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9" name="Shape 469"/>
          <p:cNvSpPr txBox="1">
            <a:spLocks noGrp="1"/>
          </p:cNvSpPr>
          <p:nvPr>
            <p:ph type="title"/>
          </p:nvPr>
        </p:nvSpPr>
        <p:spPr>
          <a:xfrm>
            <a:off x="639971" y="-11414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zh-TW" sz="4400" b="1" i="0" u="none" strike="noStrike" cap="non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 台積電2330預測股價   交易策略 2</a:t>
            </a:r>
            <a:endParaRPr sz="4400" b="1" i="0" u="none" strike="noStrike" cap="none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橢圓 10"/>
          <p:cNvSpPr/>
          <p:nvPr/>
        </p:nvSpPr>
        <p:spPr>
          <a:xfrm>
            <a:off x="6912864" y="1051560"/>
            <a:ext cx="5279136" cy="5415534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/>
          <p:cNvSpPr txBox="1"/>
          <p:nvPr/>
        </p:nvSpPr>
        <p:spPr>
          <a:xfrm>
            <a:off x="9051615" y="2135272"/>
            <a:ext cx="152704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7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買賣點</a:t>
            </a:r>
            <a:endParaRPr lang="zh-TW" altLang="en-US" sz="7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橢圓 6"/>
          <p:cNvSpPr/>
          <p:nvPr/>
        </p:nvSpPr>
        <p:spPr>
          <a:xfrm>
            <a:off x="3400044" y="0"/>
            <a:ext cx="2770632" cy="2575316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橢圓 7"/>
          <p:cNvSpPr/>
          <p:nvPr/>
        </p:nvSpPr>
        <p:spPr>
          <a:xfrm>
            <a:off x="123444" y="1949059"/>
            <a:ext cx="2874264" cy="2834640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橢圓 8"/>
          <p:cNvSpPr/>
          <p:nvPr/>
        </p:nvSpPr>
        <p:spPr>
          <a:xfrm>
            <a:off x="2793687" y="3970305"/>
            <a:ext cx="3256788" cy="2887695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4" name="直線單箭頭接點 3"/>
          <p:cNvCxnSpPr>
            <a:stCxn id="11" idx="1"/>
            <a:endCxn id="7" idx="6"/>
          </p:cNvCxnSpPr>
          <p:nvPr/>
        </p:nvCxnSpPr>
        <p:spPr>
          <a:xfrm flipH="1" flipV="1">
            <a:off x="6170676" y="1287658"/>
            <a:ext cx="1515300" cy="55698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文字方塊 5"/>
          <p:cNvSpPr txBox="1"/>
          <p:nvPr/>
        </p:nvSpPr>
        <p:spPr>
          <a:xfrm>
            <a:off x="3567684" y="711666"/>
            <a:ext cx="260299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收集歷史資料，</a:t>
            </a:r>
            <a:endParaRPr lang="en-US" altLang="zh-TW" sz="28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TW" alt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進行資料清理</a:t>
            </a:r>
            <a:endParaRPr lang="zh-TW" alt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365760" y="2889325"/>
            <a:ext cx="23896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利用深度學習</a:t>
            </a:r>
            <a:endParaRPr lang="en-US" altLang="zh-TW" sz="28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TW" alt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進行股票走勢</a:t>
            </a:r>
            <a:endParaRPr lang="zh-TW" alt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2953512" y="4721654"/>
            <a:ext cx="334518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利用深度學習結果，</a:t>
            </a:r>
            <a:endParaRPr lang="en-US" altLang="zh-TW" sz="28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TW" alt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進行回測系統</a:t>
            </a:r>
            <a:endParaRPr lang="en-US" altLang="zh-TW" sz="28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zh-TW" altLang="en-US" sz="2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測試買賣獲利情況</a:t>
            </a:r>
            <a:endParaRPr lang="zh-TW" altLang="en-US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6" name="直線單箭頭接點 15"/>
          <p:cNvCxnSpPr>
            <a:stCxn id="7" idx="2"/>
            <a:endCxn id="8" idx="0"/>
          </p:cNvCxnSpPr>
          <p:nvPr/>
        </p:nvCxnSpPr>
        <p:spPr>
          <a:xfrm flipH="1">
            <a:off x="1560576" y="1287658"/>
            <a:ext cx="1839468" cy="66140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直線單箭頭接點 17"/>
          <p:cNvCxnSpPr>
            <a:stCxn id="8" idx="4"/>
            <a:endCxn id="9" idx="2"/>
          </p:cNvCxnSpPr>
          <p:nvPr/>
        </p:nvCxnSpPr>
        <p:spPr>
          <a:xfrm>
            <a:off x="1560576" y="4783699"/>
            <a:ext cx="1233111" cy="63045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直線單箭頭接點 21"/>
          <p:cNvCxnSpPr/>
          <p:nvPr/>
        </p:nvCxnSpPr>
        <p:spPr>
          <a:xfrm flipV="1">
            <a:off x="5831973" y="5482709"/>
            <a:ext cx="1665348" cy="62394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1642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3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8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4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3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0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3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6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3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2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5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6" grpId="0"/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>
            <a:spLocks noGrp="1"/>
          </p:cNvSpPr>
          <p:nvPr>
            <p:ph type="title"/>
          </p:nvPr>
        </p:nvSpPr>
        <p:spPr>
          <a:xfrm>
            <a:off x="866191" y="14026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Calibri"/>
              <a:buNone/>
            </a:pPr>
            <a:r>
              <a:rPr lang="zh-TW" sz="6600" b="1" i="0" u="none" strike="noStrike" cap="none" dirty="0">
                <a:solidFill>
                  <a:schemeClr val="tx1"/>
                </a:solidFill>
                <a:sym typeface="Calibri"/>
              </a:rPr>
              <a:t>組員介紹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05" name="Shape 105"/>
          <p:cNvSpPr txBox="1">
            <a:spLocks noGrp="1"/>
          </p:cNvSpPr>
          <p:nvPr>
            <p:ph type="body" idx="2"/>
          </p:nvPr>
        </p:nvSpPr>
        <p:spPr>
          <a:xfrm>
            <a:off x="5737352" y="1690688"/>
            <a:ext cx="6454648" cy="48262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-2286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Char char="•"/>
            </a:pPr>
            <a:r>
              <a:rPr lang="zh-TW" sz="3600" b="1" i="0" u="none" strike="noStrike" cap="non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Calibri"/>
              </a:rPr>
              <a:t>組員：</a:t>
            </a:r>
            <a:r>
              <a:rPr lang="zh-TW" sz="3600" b="1" i="0" u="none" strike="noStrike" cap="none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Calibri"/>
              </a:rPr>
              <a:t>馬</a:t>
            </a:r>
            <a:r>
              <a:rPr lang="zh-TW" altLang="en-US" sz="36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珮</a:t>
            </a:r>
            <a:r>
              <a:rPr lang="zh-TW" altLang="en-US" sz="36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紋</a:t>
            </a:r>
            <a:endParaRPr lang="en-US" altLang="zh-TW" sz="3600" b="1" i="0" u="none" strike="noStrike" cap="none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Calibri"/>
            </a:endParaRPr>
          </a:p>
          <a:p>
            <a:pPr marL="228600" marR="0" lvl="0" indent="-2286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Char char="•"/>
            </a:pPr>
            <a:endParaRPr lang="en-US" altLang="zh-TW" sz="3600" b="1" i="0" u="none" strike="noStrike" cap="none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Calibri"/>
            </a:endParaRPr>
          </a:p>
          <a:p>
            <a:pPr marL="228600" marR="0" lvl="0" indent="-22860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Char char="•"/>
            </a:pPr>
            <a:r>
              <a:rPr lang="zh-TW" altLang="en-US" sz="36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主要工作：</a:t>
            </a:r>
            <a:r>
              <a:rPr lang="en-US" altLang="zh-TW" sz="36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RNN</a:t>
            </a:r>
            <a:r>
              <a:rPr lang="zh-TW" altLang="en-US" sz="36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語意股市預測</a:t>
            </a:r>
            <a:endParaRPr sz="3600" b="1" i="0" u="none" strike="noStrike" cap="none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Calibri"/>
            </a:endParaRPr>
          </a:p>
          <a:p>
            <a:pPr marL="228600" marR="0" lvl="0" indent="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endParaRPr sz="3600" b="1" i="0" u="none" strike="noStrike" cap="none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Calibri"/>
            </a:endParaRPr>
          </a:p>
          <a:p>
            <a:pPr marL="228600" marR="0" lvl="0" indent="-22860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Char char="•"/>
            </a:pPr>
            <a:r>
              <a:rPr lang="zh-TW" sz="3600" b="1" i="0" u="none" strike="noStrike" cap="non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Calibri"/>
              </a:rPr>
              <a:t>使用工具：</a:t>
            </a:r>
            <a:endParaRPr sz="3600" b="1" i="0" u="none" strike="noStrike" cap="none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Calibri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lang="zh-TW" sz="2000" b="1" i="0" u="none" strike="noStrike" cap="non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Calibri"/>
              </a:rPr>
              <a:t>	</a:t>
            </a:r>
            <a:r>
              <a:rPr lang="zh-TW" sz="2800" b="1" i="0" u="none" strike="noStrike" cap="non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Calibri"/>
              </a:rPr>
              <a:t>Python ,  Keras , </a:t>
            </a:r>
            <a:r>
              <a:rPr lang="zh-TW" sz="2800" b="1" i="0" u="none" strike="noStrike" cap="none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Calibri"/>
              </a:rPr>
              <a:t>, </a:t>
            </a:r>
            <a:r>
              <a:rPr lang="zh-TW" sz="2800" b="1" i="0" u="none" strike="noStrike" cap="non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Calibri"/>
              </a:rPr>
              <a:t>Jieba , </a:t>
            </a:r>
            <a:endParaRPr lang="en-US" altLang="zh-TW" sz="2800" b="1" i="0" u="none" strike="noStrike" cap="none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Calibri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lang="en-US" altLang="zh-TW" sz="2800" b="1" i="0" u="none" strike="noStrike" cap="none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Calibri"/>
              </a:rPr>
              <a:t>	</a:t>
            </a:r>
            <a:r>
              <a:rPr lang="zh-TW" sz="2800" b="1" i="0" u="none" strike="noStrike" cap="none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Calibri"/>
              </a:rPr>
              <a:t>W</a:t>
            </a:r>
            <a:r>
              <a:rPr lang="zh-TW" sz="2800" b="1" i="0" u="none" strike="noStrike" cap="non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Calibri"/>
              </a:rPr>
              <a:t>ord2Vec , </a:t>
            </a:r>
            <a:r>
              <a:rPr lang="zh-TW" sz="2800" b="1" i="0" u="none" strike="noStrike" cap="none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Calibri"/>
              </a:rPr>
              <a:t>Pandas, </a:t>
            </a:r>
            <a:r>
              <a:rPr lang="zh-TW" sz="2800" b="1" i="0" u="none" strike="noStrike" cap="non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Calibri"/>
              </a:rPr>
              <a:t>Numpy , </a:t>
            </a:r>
            <a:endParaRPr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zh-TW" sz="2800" b="1" i="0" u="none" strike="noStrike" cap="non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Calibri"/>
              </a:rPr>
              <a:t>	matplotlib , Django ,</a:t>
            </a:r>
            <a:endParaRPr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zh-TW" sz="2800" b="1" i="0" u="none" strike="noStrike" cap="non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Calibri"/>
              </a:rPr>
              <a:t>	Node.js , Bot </a:t>
            </a:r>
            <a:r>
              <a:rPr lang="zh-TW" sz="2800" b="1" i="0" u="none" strike="noStrike" cap="none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Calibri"/>
              </a:rPr>
              <a:t>Framework.</a:t>
            </a:r>
            <a:endParaRPr sz="2800" b="1" i="0" u="none" strike="noStrike" cap="none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Calibri"/>
            </a:endParaRPr>
          </a:p>
          <a:p>
            <a:pPr marL="0" marR="0" lvl="0" indent="0" algn="l" rtl="0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 b="1" i="0" u="none" strike="noStrike" cap="none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Calibri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271711" y="-594295"/>
            <a:ext cx="22135021" cy="9772752"/>
          </a:xfrm>
          <a:prstGeom prst="rect">
            <a:avLst/>
          </a:prstGeom>
        </p:spPr>
      </p:pic>
      <p:cxnSp>
        <p:nvCxnSpPr>
          <p:cNvPr id="7" name="直線接點 6"/>
          <p:cNvCxnSpPr/>
          <p:nvPr/>
        </p:nvCxnSpPr>
        <p:spPr>
          <a:xfrm>
            <a:off x="5737352" y="2326308"/>
            <a:ext cx="6059424" cy="182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接點 7"/>
          <p:cNvCxnSpPr/>
          <p:nvPr/>
        </p:nvCxnSpPr>
        <p:spPr>
          <a:xfrm>
            <a:off x="5737352" y="3380667"/>
            <a:ext cx="6059424" cy="182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Shape 474"/>
          <p:cNvSpPr txBox="1"/>
          <p:nvPr/>
        </p:nvSpPr>
        <p:spPr>
          <a:xfrm>
            <a:off x="1" y="2562046"/>
            <a:ext cx="12042473" cy="10083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zh-TW" sz="4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回測系統 測試買賣</a:t>
            </a:r>
            <a:endParaRPr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Shape 47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6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回測策略</a:t>
            </a:r>
            <a:endParaRPr sz="6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80" name="Shape 48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1000"/>
              </a:spcBef>
              <a:spcAft>
                <a:spcPts val="0"/>
              </a:spcAft>
              <a:buNone/>
            </a:pPr>
            <a:r>
              <a:rPr lang="zh-TW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根據我們先前設定的標籤採取相應的策略</a:t>
            </a:r>
            <a:endParaRPr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lvl="0" indent="0">
              <a:spcBef>
                <a:spcPts val="1000"/>
              </a:spcBef>
              <a:spcAft>
                <a:spcPts val="0"/>
              </a:spcAft>
              <a:buNone/>
            </a:pPr>
            <a:endParaRPr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lvl="0" indent="0">
              <a:spcBef>
                <a:spcPts val="1000"/>
              </a:spcBef>
              <a:spcAft>
                <a:spcPts val="0"/>
              </a:spcAft>
              <a:buNone/>
            </a:pPr>
            <a:r>
              <a:rPr lang="zh-TW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我們預測出來的結果為之後14天有漲7%以上的可能性</a:t>
            </a:r>
            <a:endParaRPr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lvl="0" indent="0">
              <a:spcBef>
                <a:spcPts val="1000"/>
              </a:spcBef>
              <a:spcAft>
                <a:spcPts val="0"/>
              </a:spcAft>
              <a:buNone/>
            </a:pPr>
            <a:endParaRPr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lvl="0" indent="0">
              <a:spcBef>
                <a:spcPts val="1000"/>
              </a:spcBef>
              <a:spcAft>
                <a:spcPts val="0"/>
              </a:spcAft>
              <a:buNone/>
            </a:pPr>
            <a:r>
              <a:rPr lang="zh-TW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策略：</a:t>
            </a:r>
            <a:endParaRPr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lvl="0" indent="0">
              <a:spcBef>
                <a:spcPts val="1000"/>
              </a:spcBef>
              <a:spcAft>
                <a:spcPts val="0"/>
              </a:spcAft>
              <a:buNone/>
            </a:pPr>
            <a:r>
              <a:rPr lang="zh-TW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若預測結果為1就買進並持有，若14天內漲超過7%就賣出</a:t>
            </a:r>
            <a:r>
              <a:rPr lang="zh-TW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，</a:t>
            </a:r>
            <a:r>
              <a:rPr lang="en-US" altLang="zh-TW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</a:t>
            </a:r>
            <a:r>
              <a:rPr lang="zh-TW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或是</a:t>
            </a:r>
            <a:r>
              <a:rPr lang="zh-TW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超過14天也賣出，根據不同的股票也會有不同相應的</a:t>
            </a:r>
            <a:r>
              <a:rPr lang="zh-TW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輔</a:t>
            </a:r>
            <a:r>
              <a:rPr lang="en-US" altLang="zh-TW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</a:t>
            </a:r>
            <a:r>
              <a:rPr lang="zh-TW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助</a:t>
            </a:r>
            <a:r>
              <a:rPr lang="zh-TW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策略。</a:t>
            </a:r>
            <a:endParaRPr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Shape 54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zh-TW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回測資料來源</a:t>
            </a:r>
            <a:endParaRPr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43" name="Shape 54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823700" cy="43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1000"/>
              </a:spcBef>
              <a:spcAft>
                <a:spcPts val="0"/>
              </a:spcAft>
              <a:buNone/>
            </a:pPr>
            <a:r>
              <a:rPr lang="zh-TW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根據最後128天的股價以及相關的技術指標，輸入模型，進行預測。</a:t>
            </a:r>
            <a:endParaRPr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lvl="0" indent="0">
              <a:spcBef>
                <a:spcPts val="1000"/>
              </a:spcBef>
              <a:spcAft>
                <a:spcPts val="0"/>
              </a:spcAft>
              <a:buNone/>
            </a:pPr>
            <a:endParaRPr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lvl="0" indent="0">
              <a:spcBef>
                <a:spcPts val="1000"/>
              </a:spcBef>
              <a:spcAft>
                <a:spcPts val="0"/>
              </a:spcAft>
              <a:buNone/>
            </a:pPr>
            <a:r>
              <a:rPr lang="zh-TW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輸入模型後，我們會得到0/1的預測。</a:t>
            </a:r>
            <a:endParaRPr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lvl="0" indent="0">
              <a:spcBef>
                <a:spcPts val="1000"/>
              </a:spcBef>
              <a:spcAft>
                <a:spcPts val="0"/>
              </a:spcAft>
              <a:buNone/>
            </a:pPr>
            <a:endParaRPr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lvl="0" indent="0">
              <a:spcBef>
                <a:spcPts val="1000"/>
              </a:spcBef>
              <a:spcAft>
                <a:spcPts val="0"/>
              </a:spcAft>
              <a:buNone/>
            </a:pPr>
            <a:r>
              <a:rPr lang="zh-TW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根據模型的預測進行操作。</a:t>
            </a:r>
            <a:endParaRPr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8111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Shape 548"/>
          <p:cNvSpPr txBox="1">
            <a:spLocks noGrp="1"/>
          </p:cNvSpPr>
          <p:nvPr>
            <p:ph type="title"/>
          </p:nvPr>
        </p:nvSpPr>
        <p:spPr>
          <a:xfrm>
            <a:off x="838200" y="3035650"/>
            <a:ext cx="10515600" cy="13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交易策略回測</a:t>
            </a:r>
            <a:endParaRPr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18533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Shape 55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zh-TW" sz="5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買入時機</a:t>
            </a:r>
            <a:endParaRPr sz="54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 sz="3600" dirty="0">
              <a:solidFill>
                <a:srgbClr val="FFF4F0"/>
              </a:solidFill>
            </a:endParaRPr>
          </a:p>
        </p:txBody>
      </p:sp>
      <p:sp>
        <p:nvSpPr>
          <p:cNvPr id="555" name="Shape 555"/>
          <p:cNvSpPr/>
          <p:nvPr/>
        </p:nvSpPr>
        <p:spPr>
          <a:xfrm>
            <a:off x="3128738" y="3635575"/>
            <a:ext cx="1248300" cy="1171500"/>
          </a:xfrm>
          <a:prstGeom prst="mathPlus">
            <a:avLst>
              <a:gd name="adj1" fmla="val 23520"/>
            </a:avLst>
          </a:prstGeom>
          <a:solidFill>
            <a:schemeClr val="tx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6" name="Shape 556"/>
          <p:cNvSpPr/>
          <p:nvPr/>
        </p:nvSpPr>
        <p:spPr>
          <a:xfrm>
            <a:off x="7537475" y="4055425"/>
            <a:ext cx="1169400" cy="331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7" name="Shape 557"/>
          <p:cNvSpPr/>
          <p:nvPr/>
        </p:nvSpPr>
        <p:spPr>
          <a:xfrm>
            <a:off x="237175" y="2901925"/>
            <a:ext cx="2828400" cy="2638800"/>
          </a:xfrm>
          <a:prstGeom prst="ellipse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模型預測=1</a:t>
            </a:r>
            <a:endParaRPr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58" name="Shape 558"/>
          <p:cNvSpPr/>
          <p:nvPr/>
        </p:nvSpPr>
        <p:spPr>
          <a:xfrm>
            <a:off x="8975725" y="3478675"/>
            <a:ext cx="2307000" cy="1485300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買入一張</a:t>
            </a:r>
            <a:endParaRPr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59" name="Shape 559"/>
          <p:cNvSpPr/>
          <p:nvPr/>
        </p:nvSpPr>
        <p:spPr>
          <a:xfrm>
            <a:off x="4440225" y="2901925"/>
            <a:ext cx="2828400" cy="2638800"/>
          </a:xfrm>
          <a:prstGeom prst="ellipse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MACD &lt;1 </a:t>
            </a:r>
            <a:endParaRPr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KD&lt;30</a:t>
            </a:r>
            <a:endParaRPr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RSI&lt;40</a:t>
            </a:r>
            <a:endParaRPr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44014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Shape 56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zh-TW" sz="5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賣出時機</a:t>
            </a:r>
            <a:endParaRPr sz="54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endParaRPr sz="3600" dirty="0">
              <a:solidFill>
                <a:srgbClr val="FFF4F0"/>
              </a:solidFill>
            </a:endParaRPr>
          </a:p>
        </p:txBody>
      </p:sp>
      <p:sp>
        <p:nvSpPr>
          <p:cNvPr id="566" name="Shape 566"/>
          <p:cNvSpPr/>
          <p:nvPr/>
        </p:nvSpPr>
        <p:spPr>
          <a:xfrm>
            <a:off x="7655975" y="4055425"/>
            <a:ext cx="1169400" cy="331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67" name="Shape 567"/>
          <p:cNvSpPr/>
          <p:nvPr/>
        </p:nvSpPr>
        <p:spPr>
          <a:xfrm>
            <a:off x="237175" y="2901925"/>
            <a:ext cx="3065400" cy="2786700"/>
          </a:xfrm>
          <a:prstGeom prst="ellipse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持有超過14天</a:t>
            </a:r>
            <a:endParaRPr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上漲超過7%</a:t>
            </a:r>
            <a:endParaRPr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68" name="Shape 568"/>
          <p:cNvSpPr/>
          <p:nvPr/>
        </p:nvSpPr>
        <p:spPr>
          <a:xfrm>
            <a:off x="8975725" y="3478675"/>
            <a:ext cx="2307000" cy="1485300"/>
          </a:xfrm>
          <a:prstGeom prst="rect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賣出持有股票</a:t>
            </a:r>
            <a:endParaRPr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69" name="Shape 569"/>
          <p:cNvSpPr/>
          <p:nvPr/>
        </p:nvSpPr>
        <p:spPr>
          <a:xfrm>
            <a:off x="4440225" y="2901925"/>
            <a:ext cx="3065400" cy="2786700"/>
          </a:xfrm>
          <a:prstGeom prst="ellipse">
            <a:avLst/>
          </a:prstGeom>
          <a:ln>
            <a:headEnd type="none" w="sm" len="sm"/>
            <a:tailEnd type="none" w="sm" len="sm"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MACD &gt;0</a:t>
            </a:r>
            <a:endParaRPr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KD&gt;70</a:t>
            </a:r>
            <a:endParaRPr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RSI&gt;75</a:t>
            </a:r>
            <a:endParaRPr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70" name="Shape 570"/>
          <p:cNvSpPr txBox="1"/>
          <p:nvPr/>
        </p:nvSpPr>
        <p:spPr>
          <a:xfrm>
            <a:off x="3469289" y="3707725"/>
            <a:ext cx="1042800" cy="10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</a:t>
            </a:r>
            <a:endParaRPr sz="4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85751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Shape 575"/>
          <p:cNvSpPr txBox="1"/>
          <p:nvPr/>
        </p:nvSpPr>
        <p:spPr>
          <a:xfrm>
            <a:off x="639971" y="-11414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zh-TW" sz="44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zh-TW" sz="4400" b="1" i="0" u="none" strike="noStrike" cap="non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回測 台積電 2330</a:t>
            </a:r>
            <a:endParaRPr sz="4400" b="1" i="0" u="none" strike="noStrike" cap="none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6" name="Shape 576"/>
          <p:cNvSpPr/>
          <p:nvPr/>
        </p:nvSpPr>
        <p:spPr>
          <a:xfrm>
            <a:off x="1" y="1542788"/>
            <a:ext cx="12191999" cy="5315212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77" name="Shape 57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18846" y="2574912"/>
            <a:ext cx="9977306" cy="4104238"/>
          </a:xfrm>
          <a:prstGeom prst="rect">
            <a:avLst/>
          </a:prstGeom>
          <a:noFill/>
          <a:ln>
            <a:noFill/>
          </a:ln>
        </p:spPr>
      </p:pic>
      <p:sp>
        <p:nvSpPr>
          <p:cNvPr id="578" name="Shape 578"/>
          <p:cNvSpPr txBox="1"/>
          <p:nvPr/>
        </p:nvSpPr>
        <p:spPr>
          <a:xfrm>
            <a:off x="4171037" y="1762898"/>
            <a:ext cx="3453468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zh-TW" sz="1800" b="1" i="0" u="none" strike="noStrike" cap="none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台積電</a:t>
            </a:r>
            <a:endParaRPr sz="1800" b="1" i="0" u="none" strike="noStrike" cap="none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zh-TW" sz="1800" b="1" i="0" u="none" strike="noStrike" cap="none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128天 交易次數4次 獲利19.0元</a:t>
            </a:r>
            <a:endParaRPr sz="1800" b="1" i="0" u="none" strike="noStrike" cap="none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9" name="Shape 579"/>
          <p:cNvSpPr txBox="1"/>
          <p:nvPr/>
        </p:nvSpPr>
        <p:spPr>
          <a:xfrm>
            <a:off x="8901729" y="1651582"/>
            <a:ext cx="4507684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zh-TW" sz="1800" b="1" i="0" u="none" strike="noStrike" cap="none" dirty="0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輔助策略</a:t>
            </a:r>
            <a:endParaRPr sz="1800" b="1" i="0" u="none" strike="noStrike" cap="none" dirty="0">
              <a:solidFill>
                <a:schemeClr val="dk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zh-TW" sz="1800" b="1" i="0" u="none" strike="noStrike" cap="none" dirty="0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買進： (MACD &lt; 1)</a:t>
            </a:r>
            <a:endParaRPr sz="1400" b="1" i="0" u="none" strike="noStrike" cap="none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zh-TW" sz="1800" b="1" i="0" u="none" strike="noStrike" cap="none" dirty="0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賣出  :  (MACD &gt; 0) </a:t>
            </a:r>
            <a:endParaRPr sz="1800" b="1" i="0" u="none" strike="noStrike" cap="none" dirty="0">
              <a:solidFill>
                <a:schemeClr val="dk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1216152" y="1762898"/>
            <a:ext cx="25694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回測模型：</a:t>
            </a:r>
            <a:endParaRPr lang="en-US" altLang="zh-TW" sz="18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TW" sz="1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2017/10/2~2018/4/17</a:t>
            </a:r>
            <a:endParaRPr lang="zh-TW" altLang="en-US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56591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Shape 575"/>
          <p:cNvSpPr txBox="1"/>
          <p:nvPr/>
        </p:nvSpPr>
        <p:spPr>
          <a:xfrm>
            <a:off x="639971" y="-11414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zh-TW" sz="44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zh-TW" sz="4400" b="1" i="0" u="none" strike="noStrike" cap="non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回測 </a:t>
            </a:r>
            <a:r>
              <a:rPr lang="zh-TW" altLang="en-US" sz="4400" b="1" i="0" u="none" strike="noStrike" cap="none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宏達電 </a:t>
            </a:r>
            <a:r>
              <a:rPr lang="en-US" altLang="zh-TW" sz="4400" b="1" i="0" u="none" strike="noStrike" cap="none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2498</a:t>
            </a:r>
            <a:endParaRPr sz="4400" b="1" i="0" u="none" strike="noStrike" cap="none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6" name="Shape 576"/>
          <p:cNvSpPr/>
          <p:nvPr/>
        </p:nvSpPr>
        <p:spPr>
          <a:xfrm>
            <a:off x="1" y="1542788"/>
            <a:ext cx="12191999" cy="5315212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8" name="Shape 578"/>
          <p:cNvSpPr txBox="1"/>
          <p:nvPr/>
        </p:nvSpPr>
        <p:spPr>
          <a:xfrm>
            <a:off x="4171037" y="1762898"/>
            <a:ext cx="3453468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zh-TW" altLang="en-US" sz="1800" b="1" i="0" u="none" strike="noStrike" cap="none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宏達電</a:t>
            </a:r>
            <a:endParaRPr lang="en-US" altLang="zh-TW" sz="1800" b="1" i="0" u="none" strike="noStrike" cap="none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zh-TW" sz="1800" b="1" i="0" u="none" strike="noStrike" cap="none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128</a:t>
            </a:r>
            <a:r>
              <a:rPr lang="zh-TW" sz="1800" b="1" i="0" u="none" strike="noStrike" cap="none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天 交易</a:t>
            </a:r>
            <a:r>
              <a:rPr lang="zh-TW" sz="1800" b="1" i="0" u="none" strike="noStrike" cap="none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次數</a:t>
            </a:r>
            <a:r>
              <a:rPr lang="en-US" altLang="zh-TW" sz="1800" b="1" i="0" u="none" strike="noStrike" cap="none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8</a:t>
            </a:r>
            <a:r>
              <a:rPr lang="zh-TW" sz="1800" b="1" i="0" u="none" strike="noStrike" cap="none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次 獲利</a:t>
            </a:r>
            <a:r>
              <a:rPr lang="en-US" altLang="zh-TW" sz="1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3.3</a:t>
            </a:r>
            <a:r>
              <a:rPr lang="zh-TW" sz="1800" b="1" i="0" u="none" strike="noStrike" cap="none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元</a:t>
            </a:r>
            <a:endParaRPr sz="1800" b="1" i="0" u="none" strike="noStrike" cap="none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1322554" y="1741911"/>
            <a:ext cx="24871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回測模型：</a:t>
            </a:r>
            <a:endParaRPr lang="en-US" altLang="zh-TW" sz="18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TW" sz="1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2017/10/19~2018/5/2</a:t>
            </a:r>
            <a:endParaRPr lang="zh-TW" altLang="en-US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Shape 588"/>
          <p:cNvSpPr txBox="1"/>
          <p:nvPr/>
        </p:nvSpPr>
        <p:spPr>
          <a:xfrm>
            <a:off x="8359350" y="1631810"/>
            <a:ext cx="3097803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zh-TW" sz="1800" b="1" i="0" u="none" strike="noStrike" cap="none" dirty="0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輔助策略</a:t>
            </a:r>
            <a:endParaRPr sz="1800" b="1" i="0" u="none" strike="noStrike" cap="none" dirty="0">
              <a:solidFill>
                <a:schemeClr val="dk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zh-TW" sz="1800" b="1" i="0" u="none" strike="noStrike" cap="none" dirty="0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買進： (KD&lt;30 , RSI&lt;40)</a:t>
            </a:r>
            <a:endParaRPr sz="1400" b="1" i="0" u="none" strike="noStrike" cap="none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zh-TW" sz="1800" b="1" i="0" u="none" strike="noStrike" cap="none" dirty="0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賣出  :  (KD&gt;70 , RSI&gt;75) </a:t>
            </a:r>
            <a:endParaRPr sz="1800" b="1" i="0" u="none" strike="noStrike" cap="none" dirty="0">
              <a:solidFill>
                <a:schemeClr val="dk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782" y="3079037"/>
            <a:ext cx="10783371" cy="3642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935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Shape 584"/>
          <p:cNvSpPr txBox="1"/>
          <p:nvPr/>
        </p:nvSpPr>
        <p:spPr>
          <a:xfrm>
            <a:off x="639971" y="-11414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zh-TW" sz="44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zh-TW" sz="4400" b="1" i="0" u="none" strike="noStrike" cap="non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回測 微星 2337</a:t>
            </a:r>
            <a:endParaRPr sz="4400" b="1" i="0" u="none" strike="noStrike" cap="none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5" name="Shape 585"/>
          <p:cNvSpPr/>
          <p:nvPr/>
        </p:nvSpPr>
        <p:spPr>
          <a:xfrm>
            <a:off x="0" y="1542788"/>
            <a:ext cx="12191999" cy="5315212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86" name="Shape 58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2064" y="2644162"/>
            <a:ext cx="9795235" cy="4104238"/>
          </a:xfrm>
          <a:prstGeom prst="rect">
            <a:avLst/>
          </a:prstGeom>
          <a:noFill/>
          <a:ln>
            <a:noFill/>
          </a:ln>
        </p:spPr>
      </p:pic>
      <p:sp>
        <p:nvSpPr>
          <p:cNvPr id="587" name="Shape 587"/>
          <p:cNvSpPr txBox="1"/>
          <p:nvPr/>
        </p:nvSpPr>
        <p:spPr>
          <a:xfrm>
            <a:off x="4171037" y="1770308"/>
            <a:ext cx="3453468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zh-TW" sz="1800" b="1" i="0" u="none" strike="noStrike" cap="none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微星科技</a:t>
            </a:r>
            <a:endParaRPr sz="1800" b="1" i="0" u="none" strike="noStrike" cap="none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zh-TW" sz="1800" b="1" i="0" u="none" strike="noStrike" cap="none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128天 交易次數12次 獲利26.0元</a:t>
            </a:r>
            <a:endParaRPr sz="1800" b="1" i="0" u="none" strike="noStrike" cap="none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8" name="Shape 588"/>
          <p:cNvSpPr txBox="1"/>
          <p:nvPr/>
        </p:nvSpPr>
        <p:spPr>
          <a:xfrm>
            <a:off x="8359350" y="1631810"/>
            <a:ext cx="3097803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zh-TW" sz="1800" b="1" i="0" u="none" strike="noStrike" cap="none" dirty="0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輔助策略</a:t>
            </a:r>
            <a:endParaRPr sz="1800" b="1" i="0" u="none" strike="noStrike" cap="none" dirty="0">
              <a:solidFill>
                <a:schemeClr val="dk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zh-TW" sz="1800" b="1" i="0" u="none" strike="noStrike" cap="none" dirty="0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買進： (KD&lt;30 , RSI&lt;40)</a:t>
            </a:r>
            <a:endParaRPr sz="1400" b="1" i="0" u="none" strike="noStrike" cap="none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zh-TW" sz="1800" b="1" i="0" u="none" strike="noStrike" cap="none" dirty="0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賣出  :  (KD&gt;70 , RSI&gt;75) </a:t>
            </a:r>
            <a:endParaRPr sz="1800" b="1" i="0" u="none" strike="noStrike" cap="none" dirty="0">
              <a:solidFill>
                <a:schemeClr val="dk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1263734" y="1770308"/>
            <a:ext cx="26586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回測模型：</a:t>
            </a:r>
            <a:endParaRPr lang="en-US" altLang="zh-TW" sz="18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TW" sz="1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2017/10/16~2018/4/26</a:t>
            </a:r>
            <a:endParaRPr lang="zh-TW" altLang="en-US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53311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84"/>
          <p:cNvSpPr txBox="1"/>
          <p:nvPr/>
        </p:nvSpPr>
        <p:spPr>
          <a:xfrm>
            <a:off x="639971" y="-11414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zh-TW" sz="44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zh-TW" sz="4400" b="1" i="0" u="none" strike="noStrike" cap="non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回測 </a:t>
            </a:r>
            <a:r>
              <a:rPr lang="zh-TW" altLang="en-US" sz="4400" b="1" i="0" u="none" strike="noStrike" cap="none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國巨 </a:t>
            </a:r>
            <a:r>
              <a:rPr lang="en-US" altLang="zh-TW" sz="4400" b="1" i="0" u="none" strike="noStrike" cap="none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2327</a:t>
            </a:r>
            <a:endParaRPr sz="4400" b="1" i="0" u="none" strike="noStrike" cap="none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Shape 585"/>
          <p:cNvSpPr/>
          <p:nvPr/>
        </p:nvSpPr>
        <p:spPr>
          <a:xfrm>
            <a:off x="1" y="1542788"/>
            <a:ext cx="12191999" cy="5315212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160" y="2603007"/>
            <a:ext cx="9747504" cy="4094263"/>
          </a:xfrm>
          <a:prstGeom prst="rect">
            <a:avLst/>
          </a:prstGeom>
        </p:spPr>
      </p:pic>
      <p:sp>
        <p:nvSpPr>
          <p:cNvPr id="9" name="Shape 587"/>
          <p:cNvSpPr txBox="1"/>
          <p:nvPr/>
        </p:nvSpPr>
        <p:spPr>
          <a:xfrm>
            <a:off x="4146707" y="1749732"/>
            <a:ext cx="3453468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zh-TW" altLang="en-US" sz="1800" b="1" i="0" u="none" strike="noStrike" cap="none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國巨</a:t>
            </a:r>
            <a:endParaRPr lang="en-US" altLang="zh-TW" sz="1800" b="1" i="0" u="none" strike="noStrike" cap="none" dirty="0" smtClean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zh-TW" sz="1800" b="1" i="0" u="none" strike="noStrike" cap="none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128</a:t>
            </a:r>
            <a:r>
              <a:rPr lang="zh-TW" sz="1800" b="1" i="0" u="none" strike="noStrike" cap="none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天 交易</a:t>
            </a:r>
            <a:r>
              <a:rPr lang="zh-TW" sz="1800" b="1" i="0" u="none" strike="noStrike" cap="none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次數</a:t>
            </a:r>
            <a:r>
              <a:rPr lang="en-US" altLang="zh-TW" sz="1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18</a:t>
            </a:r>
            <a:r>
              <a:rPr lang="zh-TW" sz="1800" b="1" i="0" u="none" strike="noStrike" cap="none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次 獲利</a:t>
            </a:r>
            <a:r>
              <a:rPr lang="en-US" altLang="zh-TW" sz="18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548</a:t>
            </a:r>
            <a:r>
              <a:rPr lang="zh-TW" sz="1800" b="1" i="0" u="none" strike="noStrike" cap="none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.</a:t>
            </a:r>
            <a:r>
              <a:rPr lang="zh-TW" sz="1800" b="1" i="0" u="none" strike="noStrike" cap="none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0元</a:t>
            </a:r>
            <a:endParaRPr sz="1800" b="1" i="0" u="none" strike="noStrike" cap="none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Shape 588"/>
          <p:cNvSpPr txBox="1"/>
          <p:nvPr/>
        </p:nvSpPr>
        <p:spPr>
          <a:xfrm>
            <a:off x="8560797" y="1603411"/>
            <a:ext cx="4507684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zh-TW" sz="1800" b="1" i="0" u="none" strike="noStrike" cap="none" dirty="0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輔助策略</a:t>
            </a:r>
            <a:endParaRPr sz="1800" b="1" i="0" u="none" strike="noStrike" cap="none" dirty="0">
              <a:solidFill>
                <a:schemeClr val="dk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zh-TW" sz="1800" b="1" i="0" u="none" strike="noStrike" cap="none" dirty="0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買進： (KD&lt;30 , RSI&lt;40)</a:t>
            </a:r>
            <a:endParaRPr sz="1400" b="1" i="0" u="none" strike="noStrike" cap="none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zh-TW" sz="1800" b="1" i="0" u="none" strike="noStrike" cap="none" dirty="0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賣出  :  (KD&gt;70 , RSI&gt;75) </a:t>
            </a:r>
            <a:endParaRPr sz="1800" b="1" i="0" u="none" strike="noStrike" cap="none" dirty="0">
              <a:solidFill>
                <a:schemeClr val="dk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1322554" y="1741911"/>
            <a:ext cx="24871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回測模型：</a:t>
            </a:r>
            <a:endParaRPr lang="en-US" altLang="zh-TW" sz="18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TW" sz="1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2017/10/19~2018/5/2</a:t>
            </a:r>
            <a:endParaRPr lang="zh-TW" altLang="en-US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1521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Calibri"/>
              <a:buNone/>
            </a:pPr>
            <a:r>
              <a:rPr lang="zh-TW" sz="6600" b="1" i="0" u="none" strike="noStrike" cap="none" dirty="0">
                <a:solidFill>
                  <a:schemeClr val="tx1"/>
                </a:solidFill>
                <a:sym typeface="Calibri"/>
              </a:rPr>
              <a:t>組員介紹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14" name="Shape 114"/>
          <p:cNvSpPr txBox="1"/>
          <p:nvPr/>
        </p:nvSpPr>
        <p:spPr>
          <a:xfrm>
            <a:off x="6019800" y="1690688"/>
            <a:ext cx="5334000" cy="5063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Char char="•"/>
            </a:pPr>
            <a:r>
              <a:rPr lang="zh-TW" sz="3600" b="1" i="0" u="none" strike="noStrike" cap="non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組員：廖尚</a:t>
            </a:r>
            <a:r>
              <a:rPr lang="zh-TW" sz="3600" b="1" i="0" u="none" strike="noStrike" cap="none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緯</a:t>
            </a:r>
            <a:endParaRPr lang="en-US" altLang="zh-TW" sz="3600" b="1" i="0" u="none" strike="noStrike" cap="none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/>
              <a:ea typeface="Calibri"/>
              <a:cs typeface="Calibri"/>
              <a:sym typeface="Calibri"/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Char char="•"/>
            </a:pPr>
            <a:endParaRPr lang="en-US" altLang="zh-TW" sz="36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/>
              <a:ea typeface="Calibri"/>
              <a:cs typeface="Calibri"/>
              <a:sym typeface="Calibri"/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Char char="•"/>
            </a:pPr>
            <a:r>
              <a:rPr lang="zh-TW" altLang="en-US" sz="3600" b="1" i="0" u="none" strike="noStrike" cap="none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主要工作：</a:t>
            </a:r>
            <a:r>
              <a:rPr lang="en-US" altLang="zh-TW" sz="3600" b="1" i="0" u="none" strike="noStrike" cap="none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Chat Bot</a:t>
            </a:r>
          </a:p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Char char="•"/>
            </a:pPr>
            <a:endParaRPr sz="3600" b="1" i="0" u="none" strike="noStrike" cap="none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/>
              <a:ea typeface="Calibri"/>
              <a:cs typeface="Calibri"/>
              <a:sym typeface="Calibri"/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Char char="•"/>
            </a:pPr>
            <a:r>
              <a:rPr lang="zh-TW" sz="3600" b="1" i="0" u="none" strike="noStrike" cap="non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使用工具：</a:t>
            </a:r>
            <a:endParaRPr sz="3600" b="1" i="0" u="none" strike="noStrike" cap="none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lang="zh-TW" sz="2000" b="1" i="0" u="none" strike="noStrike" cap="non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lang="zh-TW" sz="2800" b="1" i="0" u="none" strike="noStrike" cap="non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Python , </a:t>
            </a:r>
            <a:r>
              <a:rPr lang="zh-TW" sz="2800" b="1" i="0" u="none" strike="noStrike" cap="none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Keras </a:t>
            </a:r>
            <a:r>
              <a:rPr lang="zh-TW" sz="2800" b="1" i="0" u="none" strike="noStrike" cap="non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, Tensorflow ,</a:t>
            </a:r>
            <a:endParaRPr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zh-TW" sz="2800" b="1" i="0" u="none" strike="noStrike" cap="non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	Pandas, Numpy , </a:t>
            </a:r>
            <a:endParaRPr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zh-TW" sz="2800" b="1" i="0" u="none" strike="noStrike" cap="non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	matplotlib , Django</a:t>
            </a:r>
            <a:endParaRPr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zh-TW" sz="2800" b="1" i="0" u="none" strike="noStrike" cap="non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	Node.js , Bot Framework.</a:t>
            </a:r>
            <a:endParaRPr sz="2800" b="1" i="0" u="none" strike="noStrike" cap="none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71" y="1590104"/>
            <a:ext cx="5931129" cy="5717602"/>
          </a:xfrm>
          <a:prstGeom prst="rect">
            <a:avLst/>
          </a:prstGeom>
        </p:spPr>
      </p:pic>
      <p:cxnSp>
        <p:nvCxnSpPr>
          <p:cNvPr id="8" name="直線接點 7"/>
          <p:cNvCxnSpPr/>
          <p:nvPr/>
        </p:nvCxnSpPr>
        <p:spPr>
          <a:xfrm>
            <a:off x="6019800" y="2459736"/>
            <a:ext cx="6059424" cy="182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接點 8"/>
          <p:cNvCxnSpPr/>
          <p:nvPr/>
        </p:nvCxnSpPr>
        <p:spPr>
          <a:xfrm>
            <a:off x="6019800" y="3521075"/>
            <a:ext cx="6059424" cy="182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Shape 59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zh-TW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提供多元化預測</a:t>
            </a:r>
            <a:endParaRPr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94" name="Shape 59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1000"/>
              </a:spcBef>
              <a:spcAft>
                <a:spcPts val="0"/>
              </a:spcAft>
              <a:buNone/>
            </a:pPr>
            <a:r>
              <a:rPr 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不同股票的特性，制定出不同的交易策略。</a:t>
            </a:r>
            <a:endParaRPr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lvl="0" indent="0">
              <a:spcBef>
                <a:spcPts val="1000"/>
              </a:spcBef>
              <a:spcAft>
                <a:spcPts val="0"/>
              </a:spcAft>
              <a:buNone/>
            </a:pPr>
            <a:endParaRPr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lvl="0" indent="0">
              <a:spcBef>
                <a:spcPts val="1000"/>
              </a:spcBef>
              <a:spcAft>
                <a:spcPts val="0"/>
              </a:spcAft>
              <a:buNone/>
            </a:pPr>
            <a:r>
              <a:rPr 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不同產業類別加入不同的資料來訓練模型。</a:t>
            </a:r>
            <a:endParaRPr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lvl="0" indent="0">
              <a:spcBef>
                <a:spcPts val="1000"/>
              </a:spcBef>
              <a:spcAft>
                <a:spcPts val="0"/>
              </a:spcAft>
              <a:buNone/>
            </a:pPr>
            <a:endParaRPr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lvl="0" indent="0">
              <a:spcBef>
                <a:spcPts val="1000"/>
              </a:spcBef>
              <a:spcAft>
                <a:spcPts val="0"/>
              </a:spcAft>
              <a:buNone/>
            </a:pPr>
            <a:r>
              <a:rPr 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未來可以提供客戶買賣時機的</a:t>
            </a:r>
            <a:r>
              <a:rPr 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建議</a:t>
            </a:r>
            <a:endParaRPr lang="en-US" altLang="zh-TW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lvl="0" indent="0">
              <a:spcBef>
                <a:spcPts val="1000"/>
              </a:spcBef>
              <a:spcAft>
                <a:spcPts val="0"/>
              </a:spcAft>
              <a:buNone/>
            </a:pPr>
            <a:endParaRPr lang="en-US" altLang="zh-TW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lvl="0" indent="0">
              <a:spcBef>
                <a:spcPts val="1000"/>
              </a:spcBef>
              <a:spcAft>
                <a:spcPts val="0"/>
              </a:spcAft>
              <a:buNone/>
            </a:pPr>
            <a:r>
              <a:rPr 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包括</a:t>
            </a:r>
            <a:r>
              <a:rPr 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長</a:t>
            </a:r>
            <a:r>
              <a:rPr 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線</a:t>
            </a:r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及</a:t>
            </a:r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短線</a:t>
            </a:r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或是</a:t>
            </a:r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放空</a:t>
            </a:r>
            <a:r>
              <a:rPr lang="zh-TW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zh-TW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的</a:t>
            </a:r>
            <a:r>
              <a:rPr lang="zh-TW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操作</a:t>
            </a:r>
            <a:r>
              <a:rPr lang="zh-TW" dirty="0"/>
              <a:t>。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90715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Shape 599"/>
          <p:cNvSpPr txBox="1">
            <a:spLocks noGrp="1"/>
          </p:cNvSpPr>
          <p:nvPr>
            <p:ph type="title"/>
          </p:nvPr>
        </p:nvSpPr>
        <p:spPr>
          <a:xfrm>
            <a:off x="777815" y="-264603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zh-TW" sz="44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參考文獻</a:t>
            </a:r>
            <a:endParaRPr sz="44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0" name="Shape 600"/>
          <p:cNvSpPr/>
          <p:nvPr/>
        </p:nvSpPr>
        <p:spPr>
          <a:xfrm>
            <a:off x="379562" y="1060960"/>
            <a:ext cx="11438625" cy="5719313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1" name="Shape 601"/>
          <p:cNvSpPr txBox="1"/>
          <p:nvPr/>
        </p:nvSpPr>
        <p:spPr>
          <a:xfrm>
            <a:off x="700179" y="1276709"/>
            <a:ext cx="10962734" cy="56416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●"/>
            </a:pPr>
            <a:r>
              <a:rPr lang="zh-TW" sz="18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Stock Prediction – A Neural Network Approach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zh-TW" sz="18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來源</a:t>
            </a:r>
            <a:r>
              <a:rPr lang="zh-TW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Arial"/>
              <a:buNone/>
            </a:pPr>
            <a:r>
              <a:rPr lang="zh-TW" sz="1800" b="0" i="0" u="sng" strike="noStrike" cap="none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https://pdfs.semanticscholar.org/c178/3bbd4853d29f9b6c9ef22ef7e2444f260db9.pdf</a:t>
            </a:r>
            <a:endParaRPr sz="1800" b="0" i="0" u="none" strike="noStrike" cap="none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●"/>
            </a:pPr>
            <a:r>
              <a:rPr lang="zh-TW" sz="18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Listening to Chaotic Whispers: A Deep Learning Framework for News-oriented Stock Trend Prediction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zh-TW" sz="18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來源</a:t>
            </a:r>
            <a:r>
              <a:rPr lang="zh-TW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zh-TW" sz="1400" b="1" i="0" u="sng" strike="noStrike" cap="none" dirty="0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s://www.researchgate.net/profile/Ziniu_Hu/publication/321604413_Listening_to_Chaotic_Whispers_A_Deep_Learning_Framework_for_News-oriented_Stock_Trend_Prediction/links/5a2adf3745851552ae7a828e/Listening-to-Chaotic-Whispers-A-Deep-Learning-Framework-for-News-oriented-Stock-Trend-Prediction.pdf?origin=publication_detail</a:t>
            </a:r>
            <a:endParaRPr sz="14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914400" marR="0" lvl="2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endParaRPr sz="10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41920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Calibri"/>
              <a:buNone/>
            </a:pPr>
            <a:r>
              <a:rPr lang="zh-TW" sz="6600" b="1" i="0" u="none" strike="noStrike" cap="none" dirty="0">
                <a:solidFill>
                  <a:schemeClr val="tx1"/>
                </a:solidFill>
                <a:sym typeface="Calibri"/>
              </a:rPr>
              <a:t>組員介紹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21" name="Shape 121"/>
          <p:cNvSpPr txBox="1"/>
          <p:nvPr/>
        </p:nvSpPr>
        <p:spPr>
          <a:xfrm>
            <a:off x="6019800" y="1535728"/>
            <a:ext cx="5334000" cy="4985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Char char="•"/>
            </a:pPr>
            <a:r>
              <a:rPr lang="zh-TW" sz="3600" b="1" i="0" u="none" strike="noStrike" cap="non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組員：徐文</a:t>
            </a:r>
            <a:r>
              <a:rPr lang="zh-TW" sz="3600" b="1" i="0" u="none" strike="noStrike" cap="none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梵</a:t>
            </a:r>
            <a:endParaRPr lang="en-US" altLang="zh-TW" sz="3600" b="1" i="0" u="none" strike="noStrike" cap="none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/>
              <a:ea typeface="Calibri"/>
              <a:cs typeface="Calibri"/>
              <a:sym typeface="Calibri"/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Char char="•"/>
            </a:pPr>
            <a:endParaRPr lang="en-US" sz="36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/>
              <a:ea typeface="Calibri"/>
              <a:cs typeface="Calibri"/>
              <a:sym typeface="Calibri"/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Char char="•"/>
            </a:pPr>
            <a:r>
              <a:rPr lang="zh-TW" altLang="en-US" sz="3600" b="1" i="0" u="none" strike="noStrike" cap="none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主要工作：</a:t>
            </a:r>
            <a:endParaRPr lang="en-US" altLang="zh-TW" sz="3600" b="1" i="0" u="none" strike="noStrike" cap="none" dirty="0" smtClean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/>
              <a:ea typeface="Calibri"/>
              <a:cs typeface="Calibri"/>
              <a:sym typeface="Calibri"/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Char char="•"/>
            </a:pPr>
            <a:r>
              <a:rPr lang="zh-TW" altLang="en-US" sz="3600" b="1" i="0" u="none" strike="noStrike" cap="none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網路爬蟲</a:t>
            </a:r>
            <a:r>
              <a:rPr lang="en-US" altLang="zh-TW" sz="36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,</a:t>
            </a:r>
            <a:r>
              <a:rPr lang="zh-TW" altLang="en-US" sz="36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資料清理</a:t>
            </a:r>
            <a:endParaRPr sz="3600" b="1" i="0" u="none" strike="noStrike" cap="none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/>
              <a:ea typeface="Calibri"/>
              <a:cs typeface="Calibri"/>
              <a:sym typeface="Calibri"/>
            </a:endParaRPr>
          </a:p>
          <a:p>
            <a:pPr marL="22860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endParaRPr sz="3600" b="1" i="0" u="none" strike="noStrike" cap="none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/>
              <a:ea typeface="Calibri"/>
              <a:cs typeface="Calibri"/>
              <a:sym typeface="Calibri"/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Char char="•"/>
            </a:pPr>
            <a:r>
              <a:rPr lang="zh-TW" sz="3600" b="1" i="0" u="none" strike="noStrike" cap="non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使用工具：</a:t>
            </a:r>
            <a:endParaRPr sz="3600" b="1" i="0" u="none" strike="noStrike" cap="none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rPr lang="zh-TW" sz="2000" b="1" i="0" u="none" strike="noStrike" cap="non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lang="zh-TW" sz="2800" b="1" i="0" u="none" strike="noStrike" cap="non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Python  , </a:t>
            </a:r>
            <a:endParaRPr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zh-TW" sz="2800" b="1" i="0" u="none" strike="noStrike" cap="non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	Beautiful soul 4, Pandas,</a:t>
            </a:r>
            <a:endParaRPr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zh-TW" sz="2800" b="1" i="0" u="none" strike="noStrike" cap="non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 	Numpy , Django ,</a:t>
            </a:r>
            <a:endParaRPr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lang="zh-TW" sz="2800" b="1" i="0" u="none" strike="noStrike" cap="non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	Node.js , Bot Framework.</a:t>
            </a:r>
            <a:endParaRPr sz="2800" b="1" i="0" u="none" strike="noStrike" cap="none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016" y="1690688"/>
            <a:ext cx="4720966" cy="5167312"/>
          </a:xfrm>
          <a:prstGeom prst="rect">
            <a:avLst/>
          </a:prstGeom>
        </p:spPr>
      </p:pic>
      <p:cxnSp>
        <p:nvCxnSpPr>
          <p:cNvPr id="8" name="直線接點 7"/>
          <p:cNvCxnSpPr/>
          <p:nvPr/>
        </p:nvCxnSpPr>
        <p:spPr>
          <a:xfrm>
            <a:off x="6019800" y="3755307"/>
            <a:ext cx="6059424" cy="182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接點 8"/>
          <p:cNvCxnSpPr/>
          <p:nvPr/>
        </p:nvCxnSpPr>
        <p:spPr>
          <a:xfrm>
            <a:off x="6019800" y="2356104"/>
            <a:ext cx="6059424" cy="182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 txBox="1">
            <a:spLocks noGrp="1"/>
          </p:cNvSpPr>
          <p:nvPr>
            <p:ph type="title"/>
          </p:nvPr>
        </p:nvSpPr>
        <p:spPr>
          <a:xfrm>
            <a:off x="4599317" y="0"/>
            <a:ext cx="2595113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zh-TW" sz="4400" b="1" i="0" u="none" strike="noStrike" cap="none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sym typeface="Calibri"/>
              </a:rPr>
              <a:t>使用技術</a:t>
            </a:r>
            <a:endParaRPr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73" name="Shape 17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629363">
            <a:off x="171635" y="1216059"/>
            <a:ext cx="3971464" cy="13414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Shape 17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2907803"/>
            <a:ext cx="4418506" cy="16678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Shape 17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671393" y="1164728"/>
            <a:ext cx="2095500" cy="174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Shape 17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133438" y="4072531"/>
            <a:ext cx="3869031" cy="672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Shape 177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095743" y="2400937"/>
            <a:ext cx="1944423" cy="10320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Shape 178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 rot="591503">
            <a:off x="6815815" y="1302110"/>
            <a:ext cx="2983349" cy="8287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Shape 180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4960250" y="5290336"/>
            <a:ext cx="1892008" cy="15676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720" y="4744707"/>
            <a:ext cx="3605801" cy="1932877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3600" y="2291247"/>
            <a:ext cx="2438400" cy="1219200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2683" y="5306791"/>
            <a:ext cx="3619571" cy="12342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 txBox="1">
            <a:spLocks noGrp="1"/>
          </p:cNvSpPr>
          <p:nvPr>
            <p:ph type="ctrTitle"/>
          </p:nvPr>
        </p:nvSpPr>
        <p:spPr>
          <a:xfrm>
            <a:off x="1318519" y="6722"/>
            <a:ext cx="9144000" cy="10428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zh-TW" altLang="en-US" sz="6000" b="1" i="0" u="none" strike="noStrike" cap="none" dirty="0" smtClean="0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投資者的需求</a:t>
            </a:r>
            <a:r>
              <a:rPr lang="en-US" altLang="zh-TW" sz="6000" b="1" i="0" u="none" strike="noStrike" cap="none" dirty="0" smtClean="0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?</a:t>
            </a:r>
            <a:endParaRPr sz="6000" b="1" i="0" u="none" strike="noStrike" cap="none" dirty="0">
              <a:solidFill>
                <a:schemeClr val="dk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" name="Shape 128"/>
          <p:cNvSpPr/>
          <p:nvPr/>
        </p:nvSpPr>
        <p:spPr>
          <a:xfrm rot="571513">
            <a:off x="8029903" y="708802"/>
            <a:ext cx="3585652" cy="2677921"/>
          </a:xfrm>
          <a:prstGeom prst="wedgeRoundRectCallout">
            <a:avLst>
              <a:gd name="adj1" fmla="val -80029"/>
              <a:gd name="adj2" fmla="val 37818"/>
              <a:gd name="adj3" fmla="val 16667"/>
            </a:avLst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400" b="1" i="0" u="none" strike="noStrike" cap="none" dirty="0" smtClean="0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消息面</a:t>
            </a:r>
            <a:endParaRPr lang="en-US" altLang="zh-TW" sz="2400" b="1" i="0" u="none" strike="noStrike" cap="none" dirty="0" smtClean="0">
              <a:solidFill>
                <a:schemeClr val="dk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sz="2400" b="1" dirty="0">
              <a:solidFill>
                <a:schemeClr val="dk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 b="1" i="0" u="none" strike="noStrike" cap="none" dirty="0" smtClean="0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習</a:t>
            </a:r>
            <a:r>
              <a:rPr lang="zh-TW" sz="2400" b="1" i="0" u="none" strike="noStrike" cap="none" dirty="0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近平？川普？</a:t>
            </a:r>
            <a:endParaRPr sz="2400" b="1" i="0" u="none" strike="noStrike" cap="none" dirty="0">
              <a:solidFill>
                <a:schemeClr val="dk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 b="1" i="0" u="none" strike="noStrike" cap="none" dirty="0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金正恩？普丁</a:t>
            </a:r>
            <a:r>
              <a:rPr lang="zh-TW" sz="2400" b="1" i="0" u="none" strike="noStrike" cap="none" dirty="0" smtClean="0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？</a:t>
            </a:r>
            <a:endParaRPr lang="en-US" altLang="zh-TW" sz="2400" b="1" i="0" u="none" strike="noStrike" cap="none" dirty="0" smtClean="0">
              <a:solidFill>
                <a:schemeClr val="dk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400" b="1" dirty="0" smtClean="0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又斷交</a:t>
            </a:r>
            <a:r>
              <a:rPr lang="en-US" altLang="zh-TW" sz="2400" b="1" dirty="0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?</a:t>
            </a:r>
            <a:endParaRPr lang="en-US" altLang="zh-TW" sz="2400" b="1" i="0" u="none" strike="noStrike" cap="none" dirty="0" smtClean="0">
              <a:solidFill>
                <a:schemeClr val="dk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2400" b="1" dirty="0">
              <a:solidFill>
                <a:schemeClr val="dk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400" b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  <a:sym typeface="Calibri"/>
              </a:rPr>
              <a:t>明天開盤會跌還是會漲</a:t>
            </a:r>
            <a:r>
              <a:rPr lang="en-US" altLang="zh-TW" sz="2400" b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cs typeface="Calibri"/>
                <a:sym typeface="Calibri"/>
              </a:rPr>
              <a:t>?</a:t>
            </a:r>
            <a:endParaRPr sz="2400" b="1" u="sng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9" name="Shape 129"/>
          <p:cNvSpPr/>
          <p:nvPr/>
        </p:nvSpPr>
        <p:spPr>
          <a:xfrm>
            <a:off x="710416" y="1344485"/>
            <a:ext cx="3196829" cy="1655762"/>
          </a:xfrm>
          <a:prstGeom prst="cloudCallout">
            <a:avLst>
              <a:gd name="adj1" fmla="val 88969"/>
              <a:gd name="adj2" fmla="val 35484"/>
            </a:avLst>
          </a:prstGeom>
          <a:solidFill>
            <a:schemeClr val="lt1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看股票還要開</a:t>
            </a:r>
            <a:r>
              <a:rPr lang="en-US" altLang="zh-TW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</a:t>
            </a:r>
            <a:r>
              <a:rPr lang="zh-TW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軟體</a:t>
            </a:r>
            <a:r>
              <a:rPr lang="en-US" altLang="zh-TW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sz="24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400" b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登入好麻煩</a:t>
            </a:r>
            <a:endParaRPr sz="2400" b="1" u="sng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0" name="Shape 130"/>
          <p:cNvSpPr/>
          <p:nvPr/>
        </p:nvSpPr>
        <p:spPr>
          <a:xfrm>
            <a:off x="6807192" y="3858769"/>
            <a:ext cx="5005219" cy="2520776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24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KD</a:t>
            </a:r>
            <a:r>
              <a:rPr lang="zh-TW" altLang="en-US" sz="24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交叉該買進</a:t>
            </a:r>
            <a:r>
              <a:rPr lang="en-US" altLang="zh-TW" sz="24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24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MACD</a:t>
            </a:r>
            <a:r>
              <a:rPr lang="zh-TW" altLang="en-US" sz="24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綠翻紅</a:t>
            </a:r>
            <a:r>
              <a:rPr lang="en-US" altLang="zh-TW" sz="24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24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RSI</a:t>
            </a:r>
            <a:r>
              <a:rPr lang="zh-TW" altLang="en-US" sz="24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低買高賣</a:t>
            </a:r>
            <a:r>
              <a:rPr lang="en-US" altLang="zh-TW" sz="24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4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破底反彈</a:t>
            </a:r>
            <a:r>
              <a:rPr lang="en-US" altLang="zh-TW" sz="24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  <a:r>
              <a:rPr lang="zh-TW" altLang="en-US" sz="24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還是一低</a:t>
            </a:r>
            <a:r>
              <a:rPr lang="zh-TW" altLang="en-US" sz="24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再</a:t>
            </a:r>
            <a:r>
              <a:rPr lang="zh-TW" altLang="en-US" sz="24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低</a:t>
            </a:r>
            <a:r>
              <a:rPr lang="en-US" altLang="zh-TW" sz="24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2400" b="1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400" b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到底要買</a:t>
            </a:r>
            <a:r>
              <a:rPr lang="en-US" altLang="zh-TW" sz="2400" b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 </a:t>
            </a:r>
            <a:r>
              <a:rPr lang="zh-TW" altLang="en-US" sz="2400" b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還是要賣</a:t>
            </a:r>
            <a:r>
              <a:rPr lang="en-US" altLang="zh-TW" sz="2400" b="1" u="sng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  <a:endParaRPr lang="en-US" sz="2400" b="1" u="sng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1" name="Shape 131"/>
          <p:cNvSpPr/>
          <p:nvPr/>
        </p:nvSpPr>
        <p:spPr>
          <a:xfrm>
            <a:off x="0" y="4351682"/>
            <a:ext cx="4617663" cy="2145608"/>
          </a:xfrm>
          <a:prstGeom prst="wedgeEllipseCallout">
            <a:avLst>
              <a:gd name="adj1" fmla="val 52220"/>
              <a:gd name="adj2" fmla="val -52123"/>
            </a:avLst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sz="1800" b="0" i="0" u="none" strike="noStrike" cap="none" dirty="0" smtClean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 b="1" i="0" u="none" strike="noStrike" cap="none" dirty="0" smtClean="0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基本</a:t>
            </a:r>
            <a:r>
              <a:rPr lang="zh-TW" sz="2400" b="1" i="0" u="none" strike="noStrike" cap="none" dirty="0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面</a:t>
            </a:r>
            <a:endParaRPr sz="2400" b="1" i="0" u="none" strike="noStrike" cap="none" dirty="0">
              <a:solidFill>
                <a:schemeClr val="dk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 b="1" i="0" u="none" strike="noStrike" cap="none" dirty="0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技術面</a:t>
            </a:r>
            <a:endParaRPr sz="2400" b="1" i="0" u="none" strike="noStrike" cap="none" dirty="0">
              <a:solidFill>
                <a:schemeClr val="dk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 b="1" i="0" u="none" strike="noStrike" cap="none" dirty="0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籌碼</a:t>
            </a:r>
            <a:r>
              <a:rPr lang="zh-TW" sz="2400" b="1" i="0" u="none" strike="noStrike" cap="none" dirty="0" smtClean="0">
                <a:solidFill>
                  <a:schemeClr val="dk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面</a:t>
            </a:r>
            <a:endParaRPr lang="en-US" altLang="zh-TW" sz="2400" b="1" i="0" u="none" strike="noStrike" cap="none" dirty="0" smtClean="0">
              <a:solidFill>
                <a:schemeClr val="dk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1" i="0" u="none" strike="noStrike" cap="none" dirty="0">
              <a:solidFill>
                <a:schemeClr val="dk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400" b="1" i="0" u="sng" strike="noStrike" cap="none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/>
                <a:ea typeface="Calibri"/>
                <a:cs typeface="Calibri"/>
                <a:sym typeface="Calibri"/>
              </a:rPr>
              <a:t>老師在講你有沒有在聽</a:t>
            </a:r>
            <a:endParaRPr sz="2400" b="1" i="0" u="sng" strike="noStrike" cap="none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2" name="Shape 1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17663" y="1911696"/>
            <a:ext cx="2029108" cy="4467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8" grpId="0" animBg="1"/>
      <p:bldP spid="129" grpId="0" animBg="1"/>
      <p:bldP spid="130" grpId="0" animBg="1"/>
      <p:bldP spid="13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橢圓 4"/>
          <p:cNvSpPr/>
          <p:nvPr/>
        </p:nvSpPr>
        <p:spPr>
          <a:xfrm>
            <a:off x="0" y="673608"/>
            <a:ext cx="6089904" cy="5930646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橢圓 10"/>
          <p:cNvSpPr/>
          <p:nvPr/>
        </p:nvSpPr>
        <p:spPr>
          <a:xfrm>
            <a:off x="6102096" y="673608"/>
            <a:ext cx="6089904" cy="5930646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/>
          <p:cNvSpPr txBox="1"/>
          <p:nvPr/>
        </p:nvSpPr>
        <p:spPr>
          <a:xfrm>
            <a:off x="2334768" y="2238547"/>
            <a:ext cx="1734312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88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資訊</a:t>
            </a:r>
            <a:endParaRPr lang="zh-TW" altLang="en-US" sz="8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8631936" y="1930771"/>
            <a:ext cx="152704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7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買賣點</a:t>
            </a:r>
            <a:endParaRPr lang="zh-TW" altLang="en-US" sz="7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5068824" y="0"/>
            <a:ext cx="33741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60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需</a:t>
            </a:r>
            <a:r>
              <a:rPr lang="zh-TW" altLang="en-US" sz="6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求</a:t>
            </a:r>
          </a:p>
        </p:txBody>
      </p:sp>
    </p:spTree>
    <p:extLst>
      <p:ext uri="{BB962C8B-B14F-4D97-AF65-F5344CB8AC3E}">
        <p14:creationId xmlns:p14="http://schemas.microsoft.com/office/powerpoint/2010/main" val="2769321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 animBg="1"/>
      <p:bldP spid="12" grpId="0"/>
      <p:bldP spid="13" grpId="0"/>
    </p:bldLst>
  </p:timing>
</p:sld>
</file>

<file path=ppt/theme/theme1.xml><?xml version="1.0" encoding="utf-8"?>
<a:theme xmlns:a="http://schemas.openxmlformats.org/drawingml/2006/main" name="Office 佈景主題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484</TotalTime>
  <Words>1732</Words>
  <Application>Microsoft Office PowerPoint</Application>
  <PresentationFormat>寬螢幕</PresentationFormat>
  <Paragraphs>387</Paragraphs>
  <Slides>51</Slides>
  <Notes>32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51</vt:i4>
      </vt:variant>
    </vt:vector>
  </HeadingPairs>
  <TitlesOfParts>
    <vt:vector size="59" baseType="lpstr">
      <vt:lpstr>新細明體</vt:lpstr>
      <vt:lpstr>Calibri</vt:lpstr>
      <vt:lpstr>Arial Black</vt:lpstr>
      <vt:lpstr>DejaVu Sans</vt:lpstr>
      <vt:lpstr>Noto Sans Symbols</vt:lpstr>
      <vt:lpstr>Arial</vt:lpstr>
      <vt:lpstr>宋体</vt:lpstr>
      <vt:lpstr>Office 佈景主題</vt:lpstr>
      <vt:lpstr>PowerPoint 簡報</vt:lpstr>
      <vt:lpstr>組員介紹</vt:lpstr>
      <vt:lpstr>組員介紹</vt:lpstr>
      <vt:lpstr>組員介紹</vt:lpstr>
      <vt:lpstr>組員介紹</vt:lpstr>
      <vt:lpstr>組員介紹</vt:lpstr>
      <vt:lpstr>使用技術</vt:lpstr>
      <vt:lpstr>投資者的需求?</vt:lpstr>
      <vt:lpstr>PowerPoint 簡報</vt:lpstr>
      <vt:lpstr>智富</vt:lpstr>
      <vt:lpstr>PowerPoint 簡報</vt:lpstr>
      <vt:lpstr>PowerPoint 簡報</vt:lpstr>
      <vt:lpstr>PowerPoint 簡報</vt:lpstr>
      <vt:lpstr>PowerPoint 簡報</vt:lpstr>
      <vt:lpstr>PowerPoint 簡報</vt:lpstr>
      <vt:lpstr>利用新聞建立語意分析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資料收集與清理</vt:lpstr>
      <vt:lpstr>使用網路爬蟲技術 </vt:lpstr>
      <vt:lpstr>PowerPoint 簡報</vt:lpstr>
      <vt:lpstr>PowerPoint 簡報</vt:lpstr>
      <vt:lpstr>PowerPoint 簡報</vt:lpstr>
      <vt:lpstr>PowerPoint 簡報</vt:lpstr>
      <vt:lpstr>利用 歷史資料 預測股價</vt:lpstr>
      <vt:lpstr>準備預測模型 台積電 2330</vt:lpstr>
      <vt:lpstr>建構神經網路</vt:lpstr>
      <vt:lpstr>神經網路</vt:lpstr>
      <vt:lpstr>PowerPoint 簡報</vt:lpstr>
      <vt:lpstr>PowerPoint 簡報</vt:lpstr>
      <vt:lpstr>PowerPoint 簡報</vt:lpstr>
      <vt:lpstr> 台積電2330預測股價   交易策略 2</vt:lpstr>
      <vt:lpstr>PowerPoint 簡報</vt:lpstr>
      <vt:lpstr>PowerPoint 簡報</vt:lpstr>
      <vt:lpstr>回測策略</vt:lpstr>
      <vt:lpstr>回測資料來源</vt:lpstr>
      <vt:lpstr>交易策略回測</vt:lpstr>
      <vt:lpstr>買入時機 </vt:lpstr>
      <vt:lpstr>賣出時機 </vt:lpstr>
      <vt:lpstr>PowerPoint 簡報</vt:lpstr>
      <vt:lpstr>PowerPoint 簡報</vt:lpstr>
      <vt:lpstr>PowerPoint 簡報</vt:lpstr>
      <vt:lpstr>PowerPoint 簡報</vt:lpstr>
      <vt:lpstr>提供多元化預測</vt:lpstr>
      <vt:lpstr>參考文獻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股市預測</dc:title>
  <dc:creator>陳韋任</dc:creator>
  <cp:lastModifiedBy>韋任 陳</cp:lastModifiedBy>
  <cp:revision>40</cp:revision>
  <dcterms:modified xsi:type="dcterms:W3CDTF">2018-05-04T00:48:10Z</dcterms:modified>
</cp:coreProperties>
</file>